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527" r:id="rId5"/>
    <p:sldId id="529" r:id="rId6"/>
    <p:sldId id="535" r:id="rId7"/>
    <p:sldId id="518" r:id="rId8"/>
    <p:sldId id="536" r:id="rId9"/>
    <p:sldId id="538" r:id="rId10"/>
    <p:sldId id="539" r:id="rId11"/>
    <p:sldId id="540" r:id="rId12"/>
    <p:sldId id="542" r:id="rId13"/>
    <p:sldId id="541" r:id="rId14"/>
    <p:sldId id="543" r:id="rId15"/>
    <p:sldId id="545" r:id="rId16"/>
    <p:sldId id="544" r:id="rId17"/>
    <p:sldId id="532" r:id="rId18"/>
    <p:sldId id="546" r:id="rId19"/>
    <p:sldId id="547" r:id="rId20"/>
    <p:sldId id="54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1" autoAdjust="0"/>
    <p:restoredTop sz="93469" autoAdjust="0"/>
  </p:normalViewPr>
  <p:slideViewPr>
    <p:cSldViewPr>
      <p:cViewPr>
        <p:scale>
          <a:sx n="143" d="100"/>
          <a:sy n="143" d="100"/>
        </p:scale>
        <p:origin x="22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272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58F7DB-B8F5-594C-91AE-5EEA5B3077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2D428E-77AF-9349-8E9B-701D9954AD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6D2E56-D10B-5A48-B505-91C8E1D1F496}" type="datetimeFigureOut">
              <a:rPr lang="en-US" smtClean="0"/>
              <a:t>5/3/20</a:t>
            </a:fld>
            <a:endParaRPr lang="en-US"/>
          </a:p>
        </p:txBody>
      </p:sp>
      <p:sp>
        <p:nvSpPr>
          <p:cNvPr id="4" name="Footer Placeholder 3">
            <a:extLst>
              <a:ext uri="{FF2B5EF4-FFF2-40B4-BE49-F238E27FC236}">
                <a16:creationId xmlns:a16="http://schemas.microsoft.com/office/drawing/2014/main" id="{E37F3F5C-2212-DB44-A595-A81A65190D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Copyright 2019 Jeff Stanton and Jeff </a:t>
            </a:r>
            <a:r>
              <a:rPr lang="en-US" dirty="0" err="1"/>
              <a:t>Saltz</a:t>
            </a:r>
            <a:endParaRPr lang="en-US" dirty="0"/>
          </a:p>
        </p:txBody>
      </p:sp>
      <p:sp>
        <p:nvSpPr>
          <p:cNvPr id="5" name="Slide Number Placeholder 4">
            <a:extLst>
              <a:ext uri="{FF2B5EF4-FFF2-40B4-BE49-F238E27FC236}">
                <a16:creationId xmlns:a16="http://schemas.microsoft.com/office/drawing/2014/main" id="{DF766634-60F6-FC40-957C-86170AEB71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B54CF-7A01-6A4F-BCE0-9149B95FE010}" type="slidenum">
              <a:rPr lang="en-US" smtClean="0"/>
              <a:t>‹#›</a:t>
            </a:fld>
            <a:endParaRPr lang="en-US"/>
          </a:p>
        </p:txBody>
      </p:sp>
    </p:spTree>
    <p:extLst>
      <p:ext uri="{BB962C8B-B14F-4D97-AF65-F5344CB8AC3E}">
        <p14:creationId xmlns:p14="http://schemas.microsoft.com/office/powerpoint/2010/main" val="104882568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67E3C-A805-4539-81B7-B870DE4019D6}" type="datetimeFigureOut">
              <a:rPr lang="en-US" smtClean="0"/>
              <a:t>5/3/20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Copyright 2018 Jeff Stanton and Jeff Saltz</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45E57-4AD0-40F3-9798-8B1BED328BF1}" type="slidenum">
              <a:rPr lang="en-US" smtClean="0"/>
              <a:t>‹#›</a:t>
            </a:fld>
            <a:endParaRPr lang="en-US"/>
          </a:p>
        </p:txBody>
      </p:sp>
    </p:spTree>
    <p:extLst>
      <p:ext uri="{BB962C8B-B14F-4D97-AF65-F5344CB8AC3E}">
        <p14:creationId xmlns:p14="http://schemas.microsoft.com/office/powerpoint/2010/main" val="40053170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Copyright 2018 Jeff Stanton and Jeff Saltz</a:t>
            </a:r>
          </a:p>
        </p:txBody>
      </p:sp>
      <p:sp>
        <p:nvSpPr>
          <p:cNvPr id="5" name="Slide Number Placeholder 4"/>
          <p:cNvSpPr>
            <a:spLocks noGrp="1"/>
          </p:cNvSpPr>
          <p:nvPr>
            <p:ph type="sldNum" sz="quarter" idx="5"/>
          </p:nvPr>
        </p:nvSpPr>
        <p:spPr/>
        <p:txBody>
          <a:bodyPr/>
          <a:lstStyle/>
          <a:p>
            <a:fld id="{1EC45E57-4AD0-40F3-9798-8B1BED328BF1}" type="slidenum">
              <a:rPr lang="en-US" smtClean="0"/>
              <a:t>3</a:t>
            </a:fld>
            <a:endParaRPr lang="en-US"/>
          </a:p>
        </p:txBody>
      </p:sp>
    </p:spTree>
    <p:extLst>
      <p:ext uri="{BB962C8B-B14F-4D97-AF65-F5344CB8AC3E}">
        <p14:creationId xmlns:p14="http://schemas.microsoft.com/office/powerpoint/2010/main" val="381525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02236"/>
            <a:ext cx="9144000" cy="8572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9473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88473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03665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99"/>
            <a:ext cx="9144000" cy="1143000"/>
          </a:xfrm>
          <a:solidFill>
            <a:schemeClr val="tx1">
              <a:lumMod val="75000"/>
              <a:lumOff val="2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88126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168599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5522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41911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92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08644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5/3/20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63997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0" y="-2199"/>
            <a:ext cx="9144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r>
              <a:rPr lang="en-US" dirty="0">
                <a:latin typeface="Franklin Gothic Medium" pitchFamily="34" charset="0"/>
              </a:rPr>
              <a:t>Click to edit Master title style</a:t>
            </a: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668B4-2EA4-8549-B8CC-62A58B4585CA}"/>
              </a:ext>
            </a:extLst>
          </p:cNvPr>
          <p:cNvSpPr txBox="1"/>
          <p:nvPr/>
        </p:nvSpPr>
        <p:spPr>
          <a:xfrm>
            <a:off x="381000" y="304800"/>
            <a:ext cx="7848600" cy="2123658"/>
          </a:xfrm>
          <a:prstGeom prst="rect">
            <a:avLst/>
          </a:prstGeom>
          <a:noFill/>
        </p:spPr>
        <p:txBody>
          <a:bodyPr wrap="square" rtlCol="0">
            <a:spAutoFit/>
          </a:bodyPr>
          <a:lstStyle/>
          <a:p>
            <a:r>
              <a:rPr lang="en-US" sz="4400" dirty="0">
                <a:solidFill>
                  <a:schemeClr val="bg1"/>
                </a:solidFill>
              </a:rPr>
              <a:t>AIRLINE MARKET ANALYSIS TO IMPROVE NPS SCORE</a:t>
            </a:r>
          </a:p>
          <a:p>
            <a:endParaRPr lang="en-US" sz="4400" dirty="0">
              <a:solidFill>
                <a:schemeClr val="bg1"/>
              </a:solidFill>
            </a:endParaRPr>
          </a:p>
        </p:txBody>
      </p:sp>
      <p:sp>
        <p:nvSpPr>
          <p:cNvPr id="3" name="TextBox 2">
            <a:extLst>
              <a:ext uri="{FF2B5EF4-FFF2-40B4-BE49-F238E27FC236}">
                <a16:creationId xmlns:a16="http://schemas.microsoft.com/office/drawing/2014/main" id="{5198B05A-9753-B241-A66E-F2AF9D32235E}"/>
              </a:ext>
            </a:extLst>
          </p:cNvPr>
          <p:cNvSpPr txBox="1"/>
          <p:nvPr/>
        </p:nvSpPr>
        <p:spPr>
          <a:xfrm>
            <a:off x="7089885" y="5257800"/>
            <a:ext cx="1822230" cy="830997"/>
          </a:xfrm>
          <a:prstGeom prst="rect">
            <a:avLst/>
          </a:prstGeom>
          <a:noFill/>
        </p:spPr>
        <p:txBody>
          <a:bodyPr wrap="none" rtlCol="0">
            <a:spAutoFit/>
          </a:bodyPr>
          <a:lstStyle/>
          <a:p>
            <a:pPr algn="r"/>
            <a:r>
              <a:rPr lang="en-US" altLang="zh-CN" sz="2400" dirty="0" err="1">
                <a:solidFill>
                  <a:schemeClr val="bg1"/>
                </a:solidFill>
              </a:rPr>
              <a:t>Renjie</a:t>
            </a:r>
            <a:r>
              <a:rPr lang="zh-CN" altLang="en-US" sz="2400" dirty="0">
                <a:solidFill>
                  <a:schemeClr val="bg1"/>
                </a:solidFill>
              </a:rPr>
              <a:t> </a:t>
            </a:r>
            <a:r>
              <a:rPr lang="en-US" altLang="zh-CN" sz="2400" dirty="0">
                <a:solidFill>
                  <a:schemeClr val="bg1"/>
                </a:solidFill>
              </a:rPr>
              <a:t>Zhu</a:t>
            </a:r>
          </a:p>
          <a:p>
            <a:pPr algn="r"/>
            <a:r>
              <a:rPr lang="en-US" altLang="zh-CN" sz="2400" dirty="0" err="1">
                <a:solidFill>
                  <a:schemeClr val="bg1"/>
                </a:solidFill>
              </a:rPr>
              <a:t>Chaoying</a:t>
            </a:r>
            <a:r>
              <a:rPr lang="zh-CN" altLang="en-US" sz="2400" dirty="0">
                <a:solidFill>
                  <a:schemeClr val="bg1"/>
                </a:solidFill>
              </a:rPr>
              <a:t> </a:t>
            </a:r>
            <a:r>
              <a:rPr lang="en-US" altLang="zh-CN" sz="2400" dirty="0" err="1">
                <a:solidFill>
                  <a:schemeClr val="bg1"/>
                </a:solidFill>
              </a:rPr>
              <a:t>Lyu</a:t>
            </a:r>
            <a:endParaRPr lang="en-US" sz="2400" dirty="0">
              <a:solidFill>
                <a:schemeClr val="bg1"/>
              </a:solidFill>
            </a:endParaRPr>
          </a:p>
        </p:txBody>
      </p:sp>
    </p:spTree>
    <p:extLst>
      <p:ext uri="{BB962C8B-B14F-4D97-AF65-F5344CB8AC3E}">
        <p14:creationId xmlns:p14="http://schemas.microsoft.com/office/powerpoint/2010/main" val="2805185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Result comparison</a:t>
            </a:r>
          </a:p>
        </p:txBody>
      </p:sp>
      <p:graphicFrame>
        <p:nvGraphicFramePr>
          <p:cNvPr id="4" name="Content Placeholder 3">
            <a:extLst>
              <a:ext uri="{FF2B5EF4-FFF2-40B4-BE49-F238E27FC236}">
                <a16:creationId xmlns:a16="http://schemas.microsoft.com/office/drawing/2014/main" id="{6104C31B-8D82-1242-B02F-80DA9B9EB73F}"/>
              </a:ext>
            </a:extLst>
          </p:cNvPr>
          <p:cNvGraphicFramePr>
            <a:graphicFrameLocks noGrp="1"/>
          </p:cNvGraphicFramePr>
          <p:nvPr>
            <p:ph idx="1"/>
            <p:extLst>
              <p:ext uri="{D42A27DB-BD31-4B8C-83A1-F6EECF244321}">
                <p14:modId xmlns:p14="http://schemas.microsoft.com/office/powerpoint/2010/main" val="2966084582"/>
              </p:ext>
            </p:extLst>
          </p:nvPr>
        </p:nvGraphicFramePr>
        <p:xfrm>
          <a:off x="4000500" y="1415143"/>
          <a:ext cx="4648200" cy="5410200"/>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1706565071"/>
                    </a:ext>
                  </a:extLst>
                </a:gridCol>
                <a:gridCol w="3390900">
                  <a:extLst>
                    <a:ext uri="{9D8B030D-6E8A-4147-A177-3AD203B41FA5}">
                      <a16:colId xmlns:a16="http://schemas.microsoft.com/office/drawing/2014/main" val="567719432"/>
                    </a:ext>
                  </a:extLst>
                </a:gridCol>
              </a:tblGrid>
              <a:tr h="1803400">
                <a:tc>
                  <a:txBody>
                    <a:bodyPr/>
                    <a:lstStyle/>
                    <a:p>
                      <a:r>
                        <a:rPr lang="en-US" sz="1800" b="1" kern="1200" dirty="0">
                          <a:solidFill>
                            <a:schemeClr val="tx1"/>
                          </a:solidFill>
                          <a:effectLst/>
                          <a:latin typeface="+mn-lt"/>
                          <a:ea typeface="+mn-ea"/>
                          <a:cs typeface="+mn-cs"/>
                        </a:rPr>
                        <a:t>Detractor</a:t>
                      </a:r>
                      <a:r>
                        <a:rPr lang="en-US" dirty="0">
                          <a:solidFill>
                            <a:schemeClr val="tx1"/>
                          </a:solidFill>
                          <a:effectLst/>
                        </a:rPr>
                        <a:t> </a:t>
                      </a:r>
                      <a:endParaRPr lang="en-US" dirty="0">
                        <a:solidFill>
                          <a:schemeClr val="tx1"/>
                        </a:solidFill>
                      </a:endParaRPr>
                    </a:p>
                  </a:txBody>
                  <a:tcPr>
                    <a:noFill/>
                  </a:tcPr>
                </a:tc>
                <a:tc>
                  <a:txBody>
                    <a:bodyPr/>
                    <a:lstStyle/>
                    <a:p>
                      <a:endParaRPr lang="en-US" dirty="0"/>
                    </a:p>
                  </a:txBody>
                  <a:tcPr>
                    <a:blipFill>
                      <a:blip r:embed="rId2"/>
                      <a:stretch>
                        <a:fillRect/>
                      </a:stretch>
                    </a:blipFill>
                  </a:tcPr>
                </a:tc>
                <a:extLst>
                  <a:ext uri="{0D108BD9-81ED-4DB2-BD59-A6C34878D82A}">
                    <a16:rowId xmlns:a16="http://schemas.microsoft.com/office/drawing/2014/main" val="2517123591"/>
                  </a:ext>
                </a:extLst>
              </a:tr>
              <a:tr h="1803400">
                <a:tc>
                  <a:txBody>
                    <a:bodyPr/>
                    <a:lstStyle/>
                    <a:p>
                      <a:r>
                        <a:rPr lang="en-US" sz="1800" b="1" kern="1200" dirty="0">
                          <a:solidFill>
                            <a:schemeClr val="dk1"/>
                          </a:solidFill>
                          <a:effectLst/>
                          <a:latin typeface="+mn-lt"/>
                          <a:ea typeface="+mn-ea"/>
                          <a:cs typeface="+mn-cs"/>
                        </a:rPr>
                        <a:t>Passive</a:t>
                      </a:r>
                      <a:r>
                        <a:rPr lang="en-US" dirty="0">
                          <a:effectLst/>
                        </a:rPr>
                        <a:t> </a:t>
                      </a:r>
                      <a:endParaRPr lang="en-US" dirty="0"/>
                    </a:p>
                  </a:txBody>
                  <a:tcPr>
                    <a:noFill/>
                  </a:tcPr>
                </a:tc>
                <a:tc>
                  <a:txBody>
                    <a:bodyPr/>
                    <a:lstStyle/>
                    <a:p>
                      <a:endParaRPr lang="en-US" dirty="0"/>
                    </a:p>
                  </a:txBody>
                  <a:tcPr>
                    <a:blipFill>
                      <a:blip r:embed="rId3"/>
                      <a:stretch>
                        <a:fillRect/>
                      </a:stretch>
                    </a:blipFill>
                  </a:tcPr>
                </a:tc>
                <a:extLst>
                  <a:ext uri="{0D108BD9-81ED-4DB2-BD59-A6C34878D82A}">
                    <a16:rowId xmlns:a16="http://schemas.microsoft.com/office/drawing/2014/main" val="1597064318"/>
                  </a:ext>
                </a:extLst>
              </a:tr>
              <a:tr h="1803400">
                <a:tc>
                  <a:txBody>
                    <a:bodyPr/>
                    <a:lstStyle/>
                    <a:p>
                      <a:r>
                        <a:rPr lang="en-US" sz="1800" b="1" kern="1200" dirty="0">
                          <a:solidFill>
                            <a:schemeClr val="dk1"/>
                          </a:solidFill>
                          <a:effectLst/>
                          <a:latin typeface="+mn-lt"/>
                          <a:ea typeface="+mn-ea"/>
                          <a:cs typeface="+mn-cs"/>
                        </a:rPr>
                        <a:t>Promoter</a:t>
                      </a:r>
                      <a:r>
                        <a:rPr lang="en-US" dirty="0">
                          <a:effectLst/>
                        </a:rPr>
                        <a:t> </a:t>
                      </a:r>
                      <a:endParaRPr lang="en-US" dirty="0"/>
                    </a:p>
                  </a:txBody>
                  <a:tcPr>
                    <a:noFill/>
                  </a:tcPr>
                </a:tc>
                <a:tc>
                  <a:txBody>
                    <a:bodyPr/>
                    <a:lstStyle/>
                    <a:p>
                      <a:endParaRPr lang="en-US" dirty="0"/>
                    </a:p>
                  </a:txBody>
                  <a:tcPr>
                    <a:blipFill>
                      <a:blip r:embed="rId4"/>
                      <a:stretch>
                        <a:fillRect/>
                      </a:stretch>
                    </a:blipFill>
                  </a:tcPr>
                </a:tc>
                <a:extLst>
                  <a:ext uri="{0D108BD9-81ED-4DB2-BD59-A6C34878D82A}">
                    <a16:rowId xmlns:a16="http://schemas.microsoft.com/office/drawing/2014/main" val="825165409"/>
                  </a:ext>
                </a:extLst>
              </a:tr>
            </a:tbl>
          </a:graphicData>
        </a:graphic>
      </p:graphicFrame>
      <p:sp>
        <p:nvSpPr>
          <p:cNvPr id="5" name="Rectangle 3">
            <a:extLst>
              <a:ext uri="{FF2B5EF4-FFF2-40B4-BE49-F238E27FC236}">
                <a16:creationId xmlns:a16="http://schemas.microsoft.com/office/drawing/2014/main" id="{1F85EA77-6762-EA45-962A-5ECBB7B442CA}"/>
              </a:ext>
            </a:extLst>
          </p:cNvPr>
          <p:cNvSpPr>
            <a:spLocks noChangeArrowheads="1"/>
          </p:cNvSpPr>
          <p:nvPr/>
        </p:nvSpPr>
        <p:spPr bwMode="auto">
          <a:xfrm>
            <a:off x="5334000" y="99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image30.png" descr="A screenshot of a cell phone&#10;&#10;Description automatically generated">
            <a:extLst>
              <a:ext uri="{FF2B5EF4-FFF2-40B4-BE49-F238E27FC236}">
                <a16:creationId xmlns:a16="http://schemas.microsoft.com/office/drawing/2014/main" id="{3AFBFDC8-2A75-8C41-954F-F772CCF4F483}"/>
              </a:ext>
            </a:extLst>
          </p:cNvPr>
          <p:cNvPicPr/>
          <p:nvPr/>
        </p:nvPicPr>
        <p:blipFill>
          <a:blip r:embed="rId5"/>
          <a:srcRect/>
          <a:stretch>
            <a:fillRect/>
          </a:stretch>
        </p:blipFill>
        <p:spPr>
          <a:xfrm>
            <a:off x="152400" y="1415143"/>
            <a:ext cx="3848100" cy="1752600"/>
          </a:xfrm>
          <a:prstGeom prst="rect">
            <a:avLst/>
          </a:prstGeom>
          <a:ln/>
        </p:spPr>
      </p:pic>
      <p:sp>
        <p:nvSpPr>
          <p:cNvPr id="6" name="TextBox 5">
            <a:extLst>
              <a:ext uri="{FF2B5EF4-FFF2-40B4-BE49-F238E27FC236}">
                <a16:creationId xmlns:a16="http://schemas.microsoft.com/office/drawing/2014/main" id="{80334218-86F7-3946-9137-7FA592B8A457}"/>
              </a:ext>
            </a:extLst>
          </p:cNvPr>
          <p:cNvSpPr txBox="1"/>
          <p:nvPr/>
        </p:nvSpPr>
        <p:spPr>
          <a:xfrm>
            <a:off x="152400" y="3429000"/>
            <a:ext cx="3505200" cy="2031325"/>
          </a:xfrm>
          <a:prstGeom prst="rect">
            <a:avLst/>
          </a:prstGeom>
          <a:noFill/>
        </p:spPr>
        <p:txBody>
          <a:bodyPr wrap="square" rtlCol="0">
            <a:spAutoFit/>
          </a:bodyPr>
          <a:lstStyle/>
          <a:p>
            <a:r>
              <a:rPr lang="en-US" dirty="0"/>
              <a:t>Based on the comparison, we chose the random forest model as our best predictive model to apply on the customer data since this model performs the best and it could help us gain insights about feature importance </a:t>
            </a:r>
          </a:p>
        </p:txBody>
      </p:sp>
    </p:spTree>
    <p:extLst>
      <p:ext uri="{BB962C8B-B14F-4D97-AF65-F5344CB8AC3E}">
        <p14:creationId xmlns:p14="http://schemas.microsoft.com/office/powerpoint/2010/main" val="402215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BUSINESS RECOMMENDATIONS</a:t>
            </a:r>
          </a:p>
        </p:txBody>
      </p:sp>
      <p:sp>
        <p:nvSpPr>
          <p:cNvPr id="3" name="Content Placeholder 2"/>
          <p:cNvSpPr>
            <a:spLocks noGrp="1"/>
          </p:cNvSpPr>
          <p:nvPr>
            <p:ph idx="1"/>
          </p:nvPr>
        </p:nvSpPr>
        <p:spPr>
          <a:xfrm>
            <a:off x="457199" y="1295400"/>
            <a:ext cx="6172201" cy="5105400"/>
          </a:xfrm>
        </p:spPr>
        <p:txBody>
          <a:bodyPr>
            <a:noAutofit/>
          </a:bodyPr>
          <a:lstStyle/>
          <a:p>
            <a:pPr marL="0" indent="0">
              <a:spcBef>
                <a:spcPts val="0"/>
              </a:spcBef>
              <a:buNone/>
            </a:pPr>
            <a:r>
              <a:rPr lang="en-US" altLang="zh-CN" sz="2800" b="1" dirty="0"/>
              <a:t>Client:</a:t>
            </a:r>
          </a:p>
          <a:p>
            <a:pPr marL="0" indent="0">
              <a:spcBef>
                <a:spcPts val="0"/>
              </a:spcBef>
              <a:buNone/>
            </a:pPr>
            <a:r>
              <a:rPr lang="en-US" dirty="0" err="1"/>
              <a:t>FlyFast</a:t>
            </a:r>
            <a:r>
              <a:rPr lang="en-US" dirty="0"/>
              <a:t> Airways Inc.</a:t>
            </a:r>
            <a:r>
              <a:rPr lang="en-US" sz="2800" dirty="0"/>
              <a:t> </a:t>
            </a:r>
            <a:endParaRPr lang="en-US" altLang="zh-CN" sz="2800" b="1" dirty="0"/>
          </a:p>
          <a:p>
            <a:pPr marL="0" indent="0">
              <a:spcBef>
                <a:spcPts val="0"/>
              </a:spcBef>
              <a:buNone/>
            </a:pPr>
            <a:r>
              <a:rPr lang="en-US" altLang="zh-CN" sz="2800" b="1" dirty="0"/>
              <a:t>Problem</a:t>
            </a:r>
            <a:endParaRPr lang="en-US" sz="2800" b="1" dirty="0"/>
          </a:p>
          <a:p>
            <a:pPr>
              <a:spcBef>
                <a:spcPts val="0"/>
              </a:spcBef>
            </a:pPr>
            <a:r>
              <a:rPr lang="en-US" dirty="0"/>
              <a:t>Low proportion of promoters</a:t>
            </a:r>
          </a:p>
          <a:p>
            <a:pPr marL="0" indent="0">
              <a:spcBef>
                <a:spcPts val="0"/>
              </a:spcBef>
              <a:buNone/>
            </a:pPr>
            <a:r>
              <a:rPr lang="en-US" altLang="zh-CN" sz="2800" b="1" dirty="0"/>
              <a:t>Detract</a:t>
            </a:r>
            <a:r>
              <a:rPr lang="zh-CN" altLang="en-US" sz="2800" b="1" dirty="0"/>
              <a:t> </a:t>
            </a:r>
            <a:r>
              <a:rPr lang="en-US" altLang="zh-CN" sz="2800" b="1" dirty="0"/>
              <a:t>Customer</a:t>
            </a:r>
          </a:p>
          <a:p>
            <a:pPr>
              <a:spcBef>
                <a:spcPts val="0"/>
              </a:spcBef>
            </a:pPr>
            <a:r>
              <a:rPr lang="en-US" dirty="0"/>
              <a:t>Personal type of travel </a:t>
            </a:r>
          </a:p>
          <a:p>
            <a:pPr>
              <a:spcBef>
                <a:spcPts val="0"/>
              </a:spcBef>
            </a:pPr>
            <a:r>
              <a:rPr lang="en-US" dirty="0"/>
              <a:t>large number of flights per year </a:t>
            </a:r>
          </a:p>
          <a:p>
            <a:pPr>
              <a:spcBef>
                <a:spcPts val="0"/>
              </a:spcBef>
            </a:pPr>
            <a:r>
              <a:rPr lang="en-US" altLang="zh-CN" dirty="0"/>
              <a:t>Senior(age&gt;60)</a:t>
            </a:r>
          </a:p>
          <a:p>
            <a:pPr>
              <a:spcBef>
                <a:spcPts val="0"/>
              </a:spcBef>
            </a:pPr>
            <a:r>
              <a:rPr lang="en-US" dirty="0"/>
              <a:t>high price sensitivity </a:t>
            </a:r>
          </a:p>
          <a:p>
            <a:pPr>
              <a:spcBef>
                <a:spcPts val="0"/>
              </a:spcBef>
            </a:pPr>
            <a:r>
              <a:rPr lang="en-US" altLang="zh-CN" dirty="0"/>
              <a:t>Female</a:t>
            </a:r>
            <a:endParaRPr lang="en-US" dirty="0"/>
          </a:p>
        </p:txBody>
      </p:sp>
    </p:spTree>
    <p:extLst>
      <p:ext uri="{BB962C8B-B14F-4D97-AF65-F5344CB8AC3E}">
        <p14:creationId xmlns:p14="http://schemas.microsoft.com/office/powerpoint/2010/main" val="316299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BUSINESS RECOMMENDATIONS</a:t>
            </a:r>
          </a:p>
        </p:txBody>
      </p:sp>
      <p:sp>
        <p:nvSpPr>
          <p:cNvPr id="3" name="Content Placeholder 2"/>
          <p:cNvSpPr>
            <a:spLocks noGrp="1"/>
          </p:cNvSpPr>
          <p:nvPr>
            <p:ph idx="1"/>
          </p:nvPr>
        </p:nvSpPr>
        <p:spPr>
          <a:xfrm>
            <a:off x="457199" y="1447800"/>
            <a:ext cx="5105401" cy="4953000"/>
          </a:xfrm>
        </p:spPr>
        <p:txBody>
          <a:bodyPr>
            <a:noAutofit/>
          </a:bodyPr>
          <a:lstStyle/>
          <a:p>
            <a:pPr marL="0" indent="0">
              <a:spcBef>
                <a:spcPts val="0"/>
              </a:spcBef>
              <a:buNone/>
            </a:pPr>
            <a:r>
              <a:rPr lang="en-US" altLang="zh-CN" sz="2800" b="1" dirty="0"/>
              <a:t>What</a:t>
            </a:r>
            <a:r>
              <a:rPr lang="zh-CN" altLang="en-US" sz="2800" b="1" dirty="0"/>
              <a:t> </a:t>
            </a:r>
            <a:r>
              <a:rPr lang="en-US" altLang="zh-CN" sz="2800" b="1" dirty="0"/>
              <a:t>need</a:t>
            </a:r>
            <a:r>
              <a:rPr lang="zh-CN" altLang="en-US" sz="2800" b="1" dirty="0"/>
              <a:t> </a:t>
            </a:r>
            <a:r>
              <a:rPr lang="en-US" altLang="zh-CN" sz="2800" b="1" dirty="0"/>
              <a:t>improve:</a:t>
            </a:r>
          </a:p>
        </p:txBody>
      </p:sp>
      <p:graphicFrame>
        <p:nvGraphicFramePr>
          <p:cNvPr id="6" name="Table 5">
            <a:extLst>
              <a:ext uri="{FF2B5EF4-FFF2-40B4-BE49-F238E27FC236}">
                <a16:creationId xmlns:a16="http://schemas.microsoft.com/office/drawing/2014/main" id="{0F133E06-EA32-1147-86EB-02CBF4ADD98A}"/>
              </a:ext>
            </a:extLst>
          </p:cNvPr>
          <p:cNvGraphicFramePr>
            <a:graphicFrameLocks noGrp="1"/>
          </p:cNvGraphicFramePr>
          <p:nvPr>
            <p:extLst>
              <p:ext uri="{D42A27DB-BD31-4B8C-83A1-F6EECF244321}">
                <p14:modId xmlns:p14="http://schemas.microsoft.com/office/powerpoint/2010/main" val="2123150242"/>
              </p:ext>
            </p:extLst>
          </p:nvPr>
        </p:nvGraphicFramePr>
        <p:xfrm>
          <a:off x="457198" y="1946767"/>
          <a:ext cx="7620001" cy="4667606"/>
        </p:xfrm>
        <a:graphic>
          <a:graphicData uri="http://schemas.openxmlformats.org/drawingml/2006/table">
            <a:tbl>
              <a:tblPr firstRow="1" bandRow="1">
                <a:tableStyleId>{5C22544A-7EE6-4342-B048-85BDC9FD1C3A}</a:tableStyleId>
              </a:tblPr>
              <a:tblGrid>
                <a:gridCol w="3694548">
                  <a:extLst>
                    <a:ext uri="{9D8B030D-6E8A-4147-A177-3AD203B41FA5}">
                      <a16:colId xmlns:a16="http://schemas.microsoft.com/office/drawing/2014/main" val="695875178"/>
                    </a:ext>
                  </a:extLst>
                </a:gridCol>
                <a:gridCol w="1231515">
                  <a:extLst>
                    <a:ext uri="{9D8B030D-6E8A-4147-A177-3AD203B41FA5}">
                      <a16:colId xmlns:a16="http://schemas.microsoft.com/office/drawing/2014/main" val="2795947562"/>
                    </a:ext>
                  </a:extLst>
                </a:gridCol>
                <a:gridCol w="2693938">
                  <a:extLst>
                    <a:ext uri="{9D8B030D-6E8A-4147-A177-3AD203B41FA5}">
                      <a16:colId xmlns:a16="http://schemas.microsoft.com/office/drawing/2014/main" val="2778573954"/>
                    </a:ext>
                  </a:extLst>
                </a:gridCol>
              </a:tblGrid>
              <a:tr h="140603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tx1"/>
                          </a:solidFill>
                        </a:rPr>
                        <a:t>High price sensitivity customers of other Airways are more likely to be promoters. And those customers have higher loyalty scores.</a:t>
                      </a:r>
                    </a:p>
                  </a:txBody>
                  <a:tcPr>
                    <a:noFill/>
                  </a:tcPr>
                </a:tc>
                <a:tc>
                  <a:txBody>
                    <a:bodyPr/>
                    <a:lstStyle/>
                    <a:p>
                      <a:pPr marL="285750" indent="-285750">
                        <a:buFont typeface="Arial" panose="020B0604020202020204" pitchFamily="34" charset="0"/>
                        <a:buChar char="•"/>
                      </a:pPr>
                      <a:endParaRPr lang="en-US" b="0" dirty="0">
                        <a:solidFill>
                          <a:schemeClr val="tx1"/>
                        </a:solidFill>
                      </a:endParaRPr>
                    </a:p>
                  </a:txBody>
                  <a:tcPr>
                    <a:noFill/>
                  </a:tcPr>
                </a:tc>
                <a:tc>
                  <a:txBody>
                    <a:bodyPr/>
                    <a:lstStyle/>
                    <a:p>
                      <a:endParaRPr lang="en-US" b="0" dirty="0">
                        <a:solidFill>
                          <a:schemeClr val="tx1"/>
                        </a:solidFill>
                      </a:endParaRPr>
                    </a:p>
                  </a:txBody>
                  <a:tcPr>
                    <a:blipFill>
                      <a:blip r:embed="rId2"/>
                      <a:stretch>
                        <a:fillRect/>
                      </a:stretch>
                    </a:blipFill>
                  </a:tcPr>
                </a:tc>
                <a:extLst>
                  <a:ext uri="{0D108BD9-81ED-4DB2-BD59-A6C34878D82A}">
                    <a16:rowId xmlns:a16="http://schemas.microsoft.com/office/drawing/2014/main" val="2638599072"/>
                  </a:ext>
                </a:extLst>
              </a:tr>
              <a:tr h="1238393">
                <a:tc>
                  <a:txBody>
                    <a:bodyPr/>
                    <a:lstStyle/>
                    <a:p>
                      <a:pPr marL="285750" indent="-285750">
                        <a:buFont typeface="Arial" panose="020B0604020202020204" pitchFamily="34" charset="0"/>
                        <a:buChar char="•"/>
                      </a:pPr>
                      <a:r>
                        <a:rPr lang="en-US" sz="1800" b="0" dirty="0">
                          <a:solidFill>
                            <a:schemeClr val="tx1"/>
                          </a:solidFill>
                        </a:rPr>
                        <a:t>Male and senior customers are more satisfied than </a:t>
                      </a:r>
                      <a:r>
                        <a:rPr lang="en-US" sz="1800" b="0" dirty="0" err="1">
                          <a:solidFill>
                            <a:schemeClr val="tx1"/>
                          </a:solidFill>
                        </a:rPr>
                        <a:t>FlyFast</a:t>
                      </a:r>
                      <a:r>
                        <a:rPr lang="en-US" sz="1800" b="0" dirty="0">
                          <a:solidFill>
                            <a:schemeClr val="tx1"/>
                          </a:solidFill>
                        </a:rPr>
                        <a:t> </a:t>
                      </a:r>
                      <a:endParaRPr lang="en-US" b="0" dirty="0">
                        <a:solidFill>
                          <a:schemeClr val="tx1"/>
                        </a:solidFill>
                      </a:endParaRPr>
                    </a:p>
                  </a:txBody>
                  <a:tcPr>
                    <a:noFill/>
                  </a:tcPr>
                </a:tc>
                <a:tc>
                  <a:txBody>
                    <a:bodyPr/>
                    <a:lstStyle/>
                    <a:p>
                      <a:pPr marL="285750" indent="-285750">
                        <a:buFont typeface="Arial" panose="020B0604020202020204" pitchFamily="34" charset="0"/>
                        <a:buChar char="•"/>
                      </a:pPr>
                      <a:endParaRPr lang="en-US" b="0" dirty="0">
                        <a:solidFill>
                          <a:schemeClr val="tx1"/>
                        </a:solidFill>
                      </a:endParaRPr>
                    </a:p>
                  </a:txBody>
                  <a:tcPr>
                    <a:noFill/>
                  </a:tcPr>
                </a:tc>
                <a:tc>
                  <a:txBody>
                    <a:bodyPr/>
                    <a:lstStyle/>
                    <a:p>
                      <a:endParaRPr lang="en-US" b="0" dirty="0">
                        <a:solidFill>
                          <a:schemeClr val="tx1"/>
                        </a:solidFill>
                      </a:endParaRPr>
                    </a:p>
                  </a:txBody>
                  <a:tcPr>
                    <a:blipFill>
                      <a:blip r:embed="rId3"/>
                      <a:stretch>
                        <a:fillRect/>
                      </a:stretch>
                    </a:blipFill>
                  </a:tcPr>
                </a:tc>
                <a:extLst>
                  <a:ext uri="{0D108BD9-81ED-4DB2-BD59-A6C34878D82A}">
                    <a16:rowId xmlns:a16="http://schemas.microsoft.com/office/drawing/2014/main" val="2733761842"/>
                  </a:ext>
                </a:extLst>
              </a:tr>
              <a:tr h="121920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tx1"/>
                          </a:solidFill>
                        </a:rPr>
                        <a:t>Other Airways customers of Eco class gave higher NPS scores </a:t>
                      </a:r>
                    </a:p>
                    <a:p>
                      <a:pPr marL="285750" indent="-285750">
                        <a:buFont typeface="Arial" panose="020B0604020202020204" pitchFamily="34" charset="0"/>
                        <a:buChar char="•"/>
                      </a:pPr>
                      <a:endParaRPr lang="en-US" b="0" dirty="0">
                        <a:solidFill>
                          <a:schemeClr val="tx1"/>
                        </a:solidFill>
                      </a:endParaRPr>
                    </a:p>
                  </a:txBody>
                  <a:tcPr>
                    <a:noFill/>
                  </a:tcPr>
                </a:tc>
                <a:tc>
                  <a:txBody>
                    <a:bodyPr/>
                    <a:lstStyle/>
                    <a:p>
                      <a:pPr marL="285750" indent="-285750">
                        <a:buFont typeface="Arial" panose="020B0604020202020204" pitchFamily="34" charset="0"/>
                        <a:buChar char="•"/>
                      </a:pPr>
                      <a:endParaRPr lang="en-US" b="0" dirty="0">
                        <a:solidFill>
                          <a:schemeClr val="tx1"/>
                        </a:solidFill>
                      </a:endParaRPr>
                    </a:p>
                  </a:txBody>
                  <a:tcPr>
                    <a:noFill/>
                  </a:tcPr>
                </a:tc>
                <a:tc>
                  <a:txBody>
                    <a:bodyPr/>
                    <a:lstStyle/>
                    <a:p>
                      <a:endParaRPr lang="en-US" b="0" dirty="0">
                        <a:solidFill>
                          <a:schemeClr val="tx1"/>
                        </a:solidFill>
                      </a:endParaRPr>
                    </a:p>
                  </a:txBody>
                  <a:tcPr>
                    <a:blipFill>
                      <a:blip r:embed="rId4"/>
                      <a:stretch>
                        <a:fillRect/>
                      </a:stretch>
                    </a:blipFill>
                  </a:tcPr>
                </a:tc>
                <a:extLst>
                  <a:ext uri="{0D108BD9-81ED-4DB2-BD59-A6C34878D82A}">
                    <a16:rowId xmlns:a16="http://schemas.microsoft.com/office/drawing/2014/main" val="134454897"/>
                  </a:ext>
                </a:extLst>
              </a:tr>
              <a:tr h="74697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tx1"/>
                          </a:solidFill>
                        </a:rPr>
                        <a:t>Less cancelled flights</a:t>
                      </a:r>
                    </a:p>
                    <a:p>
                      <a:pPr marL="285750" indent="-285750">
                        <a:buFont typeface="Arial" panose="020B0604020202020204" pitchFamily="34" charset="0"/>
                        <a:buChar char="•"/>
                      </a:pPr>
                      <a:endParaRPr lang="en-US" b="0" dirty="0">
                        <a:solidFill>
                          <a:schemeClr val="tx1"/>
                        </a:solidFill>
                      </a:endParaRPr>
                    </a:p>
                  </a:txBody>
                  <a:tcPr>
                    <a:noFill/>
                  </a:tcPr>
                </a:tc>
                <a:tc>
                  <a:txBody>
                    <a:bodyPr/>
                    <a:lstStyle/>
                    <a:p>
                      <a:pPr marL="285750" indent="-285750">
                        <a:buFont typeface="Arial" panose="020B0604020202020204" pitchFamily="34" charset="0"/>
                        <a:buChar char="•"/>
                      </a:pPr>
                      <a:endParaRPr lang="en-US" b="0" dirty="0">
                        <a:solidFill>
                          <a:schemeClr val="tx1"/>
                        </a:solidFill>
                      </a:endParaRPr>
                    </a:p>
                  </a:txBody>
                  <a:tcPr>
                    <a:noFill/>
                  </a:tcPr>
                </a:tc>
                <a:tc>
                  <a:txBody>
                    <a:bodyPr/>
                    <a:lstStyle/>
                    <a:p>
                      <a:endParaRPr lang="en-US" b="0" dirty="0">
                        <a:solidFill>
                          <a:schemeClr val="tx1"/>
                        </a:solidFill>
                      </a:endParaRPr>
                    </a:p>
                  </a:txBody>
                  <a:tcPr>
                    <a:blipFill>
                      <a:blip r:embed="rId5"/>
                      <a:stretch>
                        <a:fillRect/>
                      </a:stretch>
                    </a:blipFill>
                  </a:tcPr>
                </a:tc>
                <a:extLst>
                  <a:ext uri="{0D108BD9-81ED-4DB2-BD59-A6C34878D82A}">
                    <a16:rowId xmlns:a16="http://schemas.microsoft.com/office/drawing/2014/main" val="3594153200"/>
                  </a:ext>
                </a:extLst>
              </a:tr>
            </a:tbl>
          </a:graphicData>
        </a:graphic>
      </p:graphicFrame>
    </p:spTree>
    <p:extLst>
      <p:ext uri="{BB962C8B-B14F-4D97-AF65-F5344CB8AC3E}">
        <p14:creationId xmlns:p14="http://schemas.microsoft.com/office/powerpoint/2010/main" val="353791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BUSINESS RECOMMENDATIONS</a:t>
            </a:r>
          </a:p>
        </p:txBody>
      </p:sp>
      <p:sp>
        <p:nvSpPr>
          <p:cNvPr id="3" name="Content Placeholder 2"/>
          <p:cNvSpPr>
            <a:spLocks noGrp="1"/>
          </p:cNvSpPr>
          <p:nvPr>
            <p:ph idx="1"/>
          </p:nvPr>
        </p:nvSpPr>
        <p:spPr>
          <a:xfrm>
            <a:off x="457199" y="1295400"/>
            <a:ext cx="4419601" cy="5257800"/>
          </a:xfrm>
        </p:spPr>
        <p:txBody>
          <a:bodyPr>
            <a:noAutofit/>
          </a:bodyPr>
          <a:lstStyle/>
          <a:p>
            <a:pPr marL="0" indent="0">
              <a:spcBef>
                <a:spcPts val="0"/>
              </a:spcBef>
              <a:buNone/>
            </a:pPr>
            <a:r>
              <a:rPr lang="en-US" altLang="zh-CN" sz="2800" b="1" dirty="0"/>
              <a:t>Improve</a:t>
            </a:r>
            <a:r>
              <a:rPr lang="zh-CN" altLang="en-US" sz="2800" b="1" dirty="0"/>
              <a:t> </a:t>
            </a:r>
            <a:endParaRPr lang="en-US" sz="2800" b="1" dirty="0"/>
          </a:p>
          <a:p>
            <a:pPr>
              <a:spcBef>
                <a:spcPts val="0"/>
              </a:spcBef>
            </a:pPr>
            <a:r>
              <a:rPr lang="en-US" dirty="0"/>
              <a:t>Gender</a:t>
            </a:r>
          </a:p>
          <a:p>
            <a:pPr>
              <a:spcBef>
                <a:spcPts val="0"/>
              </a:spcBef>
            </a:pPr>
            <a:r>
              <a:rPr lang="en-US" i="1" dirty="0"/>
              <a:t>Price Sensitivity</a:t>
            </a:r>
          </a:p>
          <a:p>
            <a:pPr>
              <a:spcBef>
                <a:spcPts val="0"/>
              </a:spcBef>
            </a:pPr>
            <a:r>
              <a:rPr lang="en-US" i="1" dirty="0"/>
              <a:t>Flight per year</a:t>
            </a:r>
          </a:p>
          <a:p>
            <a:pPr>
              <a:spcBef>
                <a:spcPts val="0"/>
              </a:spcBef>
            </a:pPr>
            <a:r>
              <a:rPr lang="en-US" i="1" dirty="0"/>
              <a:t>ravel type</a:t>
            </a:r>
            <a:r>
              <a:rPr lang="en-US" sz="2400" dirty="0"/>
              <a:t> </a:t>
            </a:r>
          </a:p>
        </p:txBody>
      </p:sp>
      <p:pic>
        <p:nvPicPr>
          <p:cNvPr id="4" name="image38.png" descr="A screenshot of a cell phone&#10;&#10;Description automatically generated">
            <a:extLst>
              <a:ext uri="{FF2B5EF4-FFF2-40B4-BE49-F238E27FC236}">
                <a16:creationId xmlns:a16="http://schemas.microsoft.com/office/drawing/2014/main" id="{5AB28F1E-A55A-3046-BF52-998012F3D996}"/>
              </a:ext>
            </a:extLst>
          </p:cNvPr>
          <p:cNvPicPr/>
          <p:nvPr/>
        </p:nvPicPr>
        <p:blipFill>
          <a:blip r:embed="rId2"/>
          <a:srcRect/>
          <a:stretch>
            <a:fillRect/>
          </a:stretch>
        </p:blipFill>
        <p:spPr>
          <a:xfrm>
            <a:off x="5105400" y="1462496"/>
            <a:ext cx="3733800" cy="3642904"/>
          </a:xfrm>
          <a:prstGeom prst="rect">
            <a:avLst/>
          </a:prstGeom>
          <a:ln/>
        </p:spPr>
      </p:pic>
    </p:spTree>
    <p:extLst>
      <p:ext uri="{BB962C8B-B14F-4D97-AF65-F5344CB8AC3E}">
        <p14:creationId xmlns:p14="http://schemas.microsoft.com/office/powerpoint/2010/main" val="404131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Persona’s</a:t>
            </a:r>
          </a:p>
        </p:txBody>
      </p:sp>
      <p:sp>
        <p:nvSpPr>
          <p:cNvPr id="3" name="Content Placeholder 2"/>
          <p:cNvSpPr>
            <a:spLocks noGrp="1"/>
          </p:cNvSpPr>
          <p:nvPr>
            <p:ph idx="1"/>
          </p:nvPr>
        </p:nvSpPr>
        <p:spPr>
          <a:xfrm>
            <a:off x="76199" y="1600200"/>
            <a:ext cx="4504981" cy="4953000"/>
          </a:xfrm>
        </p:spPr>
        <p:txBody>
          <a:bodyPr vert="horz" lIns="91440" tIns="45720" rIns="91440" bIns="45720" rtlCol="0">
            <a:normAutofit/>
          </a:bodyPr>
          <a:lstStyle/>
          <a:p>
            <a:pPr marL="0" indent="0">
              <a:buNone/>
            </a:pPr>
            <a:r>
              <a:rPr lang="en-US" sz="2800" dirty="0"/>
              <a:t>Promoter</a:t>
            </a:r>
          </a:p>
          <a:p>
            <a:r>
              <a:rPr lang="en-US" sz="2800" dirty="0"/>
              <a:t>Age</a:t>
            </a:r>
            <a:r>
              <a:rPr lang="en-US" altLang="zh-CN" sz="2800" dirty="0"/>
              <a:t>:32-44</a:t>
            </a:r>
            <a:endParaRPr lang="en-US" sz="2800" dirty="0"/>
          </a:p>
          <a:p>
            <a:r>
              <a:rPr lang="en-US" dirty="0"/>
              <a:t>Type of  Travel</a:t>
            </a:r>
            <a:r>
              <a:rPr lang="en-US" sz="2800" dirty="0"/>
              <a:t> </a:t>
            </a:r>
            <a:r>
              <a:rPr lang="en-US" altLang="zh-CN" sz="2800" dirty="0"/>
              <a:t>:</a:t>
            </a:r>
            <a:r>
              <a:rPr lang="zh-CN" altLang="en-US" sz="2800" dirty="0"/>
              <a:t> </a:t>
            </a:r>
            <a:r>
              <a:rPr lang="en-US" altLang="zh-CN" sz="2800" dirty="0"/>
              <a:t>Personal</a:t>
            </a:r>
            <a:r>
              <a:rPr lang="zh-CN" altLang="en-US" sz="2800" dirty="0"/>
              <a:t> </a:t>
            </a:r>
            <a:r>
              <a:rPr lang="en-US" altLang="zh-CN" sz="2800" dirty="0"/>
              <a:t>travel</a:t>
            </a:r>
            <a:endParaRPr lang="en-US" sz="2800" dirty="0"/>
          </a:p>
          <a:p>
            <a:r>
              <a:rPr lang="en-US" dirty="0"/>
              <a:t>Gender </a:t>
            </a:r>
            <a:r>
              <a:rPr lang="en-US" altLang="zh-CN" dirty="0"/>
              <a:t>:</a:t>
            </a:r>
            <a:r>
              <a:rPr lang="zh-CN" altLang="en-US" dirty="0"/>
              <a:t> </a:t>
            </a:r>
            <a:r>
              <a:rPr lang="en-US" altLang="zh-CN" dirty="0"/>
              <a:t>Female</a:t>
            </a:r>
            <a:endParaRPr lang="en-US" sz="2800" dirty="0"/>
          </a:p>
        </p:txBody>
      </p:sp>
      <p:pic>
        <p:nvPicPr>
          <p:cNvPr id="1026" name="Picture 2" descr="Sample marketing perso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00200"/>
            <a:ext cx="4030127" cy="393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02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Persona’s</a:t>
            </a:r>
          </a:p>
        </p:txBody>
      </p:sp>
      <p:sp>
        <p:nvSpPr>
          <p:cNvPr id="3" name="Content Placeholder 2"/>
          <p:cNvSpPr>
            <a:spLocks noGrp="1"/>
          </p:cNvSpPr>
          <p:nvPr>
            <p:ph idx="1"/>
          </p:nvPr>
        </p:nvSpPr>
        <p:spPr>
          <a:xfrm>
            <a:off x="76199" y="1600200"/>
            <a:ext cx="4504981" cy="4953000"/>
          </a:xfrm>
        </p:spPr>
        <p:txBody>
          <a:bodyPr vert="horz" lIns="91440" tIns="45720" rIns="91440" bIns="45720" rtlCol="0">
            <a:normAutofit/>
          </a:bodyPr>
          <a:lstStyle/>
          <a:p>
            <a:pPr marL="0" indent="0">
              <a:buNone/>
            </a:pPr>
            <a:r>
              <a:rPr lang="en-US" dirty="0"/>
              <a:t>Detractor</a:t>
            </a:r>
            <a:endParaRPr lang="en-US" sz="2800" dirty="0"/>
          </a:p>
          <a:p>
            <a:r>
              <a:rPr lang="en-US" sz="2800" dirty="0"/>
              <a:t>Age</a:t>
            </a:r>
            <a:r>
              <a:rPr lang="en-US" altLang="zh-CN" sz="2800" dirty="0"/>
              <a:t>:&gt;=58</a:t>
            </a:r>
            <a:endParaRPr lang="en-US" sz="2800" dirty="0"/>
          </a:p>
          <a:p>
            <a:r>
              <a:rPr lang="en-US" dirty="0"/>
              <a:t>Type of  Travel</a:t>
            </a:r>
            <a:r>
              <a:rPr lang="en-US" sz="2800" dirty="0"/>
              <a:t> </a:t>
            </a:r>
            <a:r>
              <a:rPr lang="en-US" altLang="zh-CN" sz="2800" dirty="0"/>
              <a:t>:</a:t>
            </a:r>
            <a:r>
              <a:rPr lang="zh-CN" altLang="en-US" sz="2800" dirty="0"/>
              <a:t> </a:t>
            </a:r>
            <a:r>
              <a:rPr lang="en-US" altLang="zh-CN" sz="2800" dirty="0"/>
              <a:t>Business</a:t>
            </a:r>
            <a:endParaRPr lang="en-US" sz="2800" dirty="0"/>
          </a:p>
          <a:p>
            <a:r>
              <a:rPr lang="en-US" altLang="zh-CN" dirty="0"/>
              <a:t>Delay</a:t>
            </a:r>
            <a:r>
              <a:rPr lang="en-US" dirty="0"/>
              <a:t> </a:t>
            </a:r>
            <a:r>
              <a:rPr lang="en-US" altLang="zh-CN" dirty="0"/>
              <a:t>:</a:t>
            </a:r>
            <a:r>
              <a:rPr lang="zh-CN" altLang="en-US" dirty="0"/>
              <a:t> </a:t>
            </a:r>
            <a:r>
              <a:rPr lang="en-US" altLang="zh-CN" dirty="0"/>
              <a:t>&gt;28min</a:t>
            </a:r>
            <a:endParaRPr lang="en-US" sz="2800" dirty="0"/>
          </a:p>
        </p:txBody>
      </p:sp>
      <p:pic>
        <p:nvPicPr>
          <p:cNvPr id="1026" name="Picture 2" descr="Sample marketing perso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00200"/>
            <a:ext cx="4030127" cy="393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26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Persona’s</a:t>
            </a:r>
          </a:p>
        </p:txBody>
      </p:sp>
      <p:sp>
        <p:nvSpPr>
          <p:cNvPr id="3" name="Content Placeholder 2"/>
          <p:cNvSpPr>
            <a:spLocks noGrp="1"/>
          </p:cNvSpPr>
          <p:nvPr>
            <p:ph idx="1"/>
          </p:nvPr>
        </p:nvSpPr>
        <p:spPr>
          <a:xfrm>
            <a:off x="76199" y="1600200"/>
            <a:ext cx="4504981" cy="4953000"/>
          </a:xfrm>
        </p:spPr>
        <p:txBody>
          <a:bodyPr vert="horz" lIns="91440" tIns="45720" rIns="91440" bIns="45720" rtlCol="0">
            <a:normAutofit/>
          </a:bodyPr>
          <a:lstStyle/>
          <a:p>
            <a:pPr marL="0" indent="0">
              <a:buNone/>
            </a:pPr>
            <a:r>
              <a:rPr lang="en-US" altLang="zh-CN" dirty="0"/>
              <a:t>Passive</a:t>
            </a:r>
            <a:endParaRPr lang="en-US" sz="2800" dirty="0"/>
          </a:p>
          <a:p>
            <a:r>
              <a:rPr lang="en-US" sz="2800" dirty="0"/>
              <a:t>Airline Status</a:t>
            </a:r>
            <a:r>
              <a:rPr lang="en-US" altLang="zh-CN" sz="2800" dirty="0"/>
              <a:t>:</a:t>
            </a:r>
            <a:r>
              <a:rPr lang="zh-CN" altLang="en-US" sz="2800" dirty="0"/>
              <a:t> </a:t>
            </a:r>
            <a:r>
              <a:rPr lang="en-US" altLang="zh-CN" sz="2800" dirty="0"/>
              <a:t>Gold</a:t>
            </a:r>
          </a:p>
          <a:p>
            <a:r>
              <a:rPr lang="en-US" altLang="zh-CN" sz="2800" dirty="0"/>
              <a:t>Partner:</a:t>
            </a:r>
            <a:r>
              <a:rPr lang="zh-CN" altLang="en-US" sz="2800" dirty="0"/>
              <a:t> </a:t>
            </a:r>
            <a:r>
              <a:rPr lang="en-US" altLang="zh-CN" sz="2800" dirty="0" err="1"/>
              <a:t>FlyFast</a:t>
            </a:r>
            <a:r>
              <a:rPr lang="en-US" altLang="zh-CN" sz="2800" dirty="0"/>
              <a:t> Airways Inc</a:t>
            </a:r>
            <a:endParaRPr lang="en-US" sz="2800" dirty="0"/>
          </a:p>
          <a:p>
            <a:r>
              <a:rPr lang="en-US" dirty="0"/>
              <a:t>Gender </a:t>
            </a:r>
            <a:r>
              <a:rPr lang="en-US" altLang="zh-CN" dirty="0"/>
              <a:t>:</a:t>
            </a:r>
            <a:r>
              <a:rPr lang="zh-CN" altLang="en-US" dirty="0"/>
              <a:t> </a:t>
            </a:r>
            <a:r>
              <a:rPr lang="en-US" altLang="zh-CN" dirty="0"/>
              <a:t>Female</a:t>
            </a:r>
            <a:endParaRPr lang="en-US" sz="2800" dirty="0"/>
          </a:p>
        </p:txBody>
      </p:sp>
      <p:pic>
        <p:nvPicPr>
          <p:cNvPr id="1026" name="Picture 2" descr="Sample marketing perso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00200"/>
            <a:ext cx="4030127" cy="393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65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507ED-2602-DF46-AB67-D9C10460B78D}"/>
              </a:ext>
            </a:extLst>
          </p:cNvPr>
          <p:cNvSpPr>
            <a:spLocks noGrp="1"/>
          </p:cNvSpPr>
          <p:nvPr>
            <p:ph type="title"/>
          </p:nvPr>
        </p:nvSpPr>
        <p:spPr/>
        <p:txBody>
          <a:bodyPr/>
          <a:lstStyle/>
          <a:p>
            <a:r>
              <a:rPr lang="en-US" dirty="0"/>
              <a:t>Market Plan</a:t>
            </a:r>
          </a:p>
        </p:txBody>
      </p:sp>
      <p:sp>
        <p:nvSpPr>
          <p:cNvPr id="3" name="Content Placeholder 2">
            <a:extLst>
              <a:ext uri="{FF2B5EF4-FFF2-40B4-BE49-F238E27FC236}">
                <a16:creationId xmlns:a16="http://schemas.microsoft.com/office/drawing/2014/main" id="{7575B37B-C9B0-774B-ABF0-C8EE6640616E}"/>
              </a:ext>
            </a:extLst>
          </p:cNvPr>
          <p:cNvSpPr>
            <a:spLocks noGrp="1"/>
          </p:cNvSpPr>
          <p:nvPr>
            <p:ph idx="1"/>
          </p:nvPr>
        </p:nvSpPr>
        <p:spPr/>
        <p:txBody>
          <a:bodyPr/>
          <a:lstStyle/>
          <a:p>
            <a:r>
              <a:rPr lang="en-US" sz="2800" dirty="0"/>
              <a:t>Do a further survey about the southeast</a:t>
            </a:r>
          </a:p>
          <a:p>
            <a:r>
              <a:rPr lang="en-US" sz="2800" dirty="0"/>
              <a:t>Improve the compensation standard for flight delays</a:t>
            </a:r>
          </a:p>
          <a:p>
            <a:r>
              <a:rPr lang="en-US" altLang="zh-CN" sz="2800" dirty="0"/>
              <a:t>Gave</a:t>
            </a:r>
            <a:r>
              <a:rPr lang="zh-CN" altLang="en-US" sz="2800" dirty="0"/>
              <a:t> </a:t>
            </a:r>
            <a:r>
              <a:rPr lang="en-US" altLang="zh-CN" sz="2800" dirty="0"/>
              <a:t>more</a:t>
            </a:r>
            <a:r>
              <a:rPr lang="zh-CN" altLang="en-US" sz="2800" dirty="0"/>
              <a:t> </a:t>
            </a:r>
            <a:r>
              <a:rPr lang="en-US" altLang="zh-CN" sz="2800" dirty="0"/>
              <a:t>coupon</a:t>
            </a:r>
            <a:r>
              <a:rPr lang="zh-CN" altLang="en-US" sz="2800" dirty="0"/>
              <a:t> </a:t>
            </a:r>
            <a:r>
              <a:rPr lang="en-US" altLang="zh-CN" sz="2800" dirty="0"/>
              <a:t>to</a:t>
            </a:r>
            <a:r>
              <a:rPr lang="zh-CN" altLang="en-US" sz="2800" dirty="0"/>
              <a:t> </a:t>
            </a:r>
            <a:r>
              <a:rPr lang="en-US" altLang="zh-CN" sz="2800" dirty="0"/>
              <a:t>personal</a:t>
            </a:r>
            <a:r>
              <a:rPr lang="zh-CN" altLang="en-US" sz="2800" dirty="0"/>
              <a:t> </a:t>
            </a:r>
            <a:r>
              <a:rPr lang="en-US" altLang="zh-CN" sz="2800" dirty="0"/>
              <a:t>eco</a:t>
            </a:r>
            <a:r>
              <a:rPr lang="zh-CN" altLang="en-US" sz="2800" dirty="0"/>
              <a:t> </a:t>
            </a:r>
            <a:r>
              <a:rPr lang="en-US" altLang="zh-CN" sz="2800" dirty="0"/>
              <a:t>class</a:t>
            </a:r>
            <a:r>
              <a:rPr lang="zh-CN" altLang="en-US" sz="2800" dirty="0"/>
              <a:t> </a:t>
            </a:r>
            <a:r>
              <a:rPr lang="en-US" altLang="zh-CN" sz="2800" dirty="0"/>
              <a:t>customers</a:t>
            </a:r>
          </a:p>
          <a:p>
            <a:r>
              <a:rPr lang="en-US" altLang="zh-CN" sz="2800" dirty="0"/>
              <a:t>Give</a:t>
            </a:r>
            <a:r>
              <a:rPr lang="zh-CN" altLang="en-US" sz="2800" dirty="0"/>
              <a:t> </a:t>
            </a:r>
            <a:r>
              <a:rPr lang="en-US" altLang="zh-CN" sz="2800" dirty="0"/>
              <a:t>free</a:t>
            </a:r>
            <a:r>
              <a:rPr lang="zh-CN" altLang="en-US" sz="2800" dirty="0"/>
              <a:t> </a:t>
            </a:r>
            <a:r>
              <a:rPr lang="en-US" altLang="zh-CN" sz="2800" dirty="0"/>
              <a:t>rides</a:t>
            </a:r>
            <a:r>
              <a:rPr lang="zh-CN" altLang="en-US" sz="2800" dirty="0"/>
              <a:t> </a:t>
            </a:r>
            <a:r>
              <a:rPr lang="en-US" altLang="zh-CN" sz="2800" dirty="0"/>
              <a:t>for</a:t>
            </a:r>
            <a:r>
              <a:rPr lang="zh-CN" altLang="en-US" sz="2800" dirty="0"/>
              <a:t> </a:t>
            </a:r>
            <a:r>
              <a:rPr lang="en-US" altLang="zh-CN" sz="2800" dirty="0"/>
              <a:t>the</a:t>
            </a:r>
            <a:r>
              <a:rPr lang="zh-CN" altLang="en-US" sz="2800" dirty="0"/>
              <a:t> </a:t>
            </a:r>
            <a:r>
              <a:rPr lang="en-US" sz="2800" dirty="0"/>
              <a:t>frequent visitors </a:t>
            </a:r>
          </a:p>
          <a:p>
            <a:r>
              <a:rPr lang="en-US" sz="2800" dirty="0"/>
              <a:t>Specific nice service to senior customers</a:t>
            </a:r>
          </a:p>
          <a:p>
            <a:r>
              <a:rPr lang="en-US" sz="2800" dirty="0"/>
              <a:t>Improve the service of cheap flights</a:t>
            </a:r>
          </a:p>
          <a:p>
            <a:endParaRPr lang="en-US" dirty="0"/>
          </a:p>
        </p:txBody>
      </p:sp>
    </p:spTree>
    <p:extLst>
      <p:ext uri="{BB962C8B-B14F-4D97-AF65-F5344CB8AC3E}">
        <p14:creationId xmlns:p14="http://schemas.microsoft.com/office/powerpoint/2010/main" val="3265430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DATA PREPARATION</a:t>
            </a:r>
          </a:p>
        </p:txBody>
      </p:sp>
      <p:sp>
        <p:nvSpPr>
          <p:cNvPr id="3" name="Content Placeholder 2"/>
          <p:cNvSpPr>
            <a:spLocks noGrp="1"/>
          </p:cNvSpPr>
          <p:nvPr>
            <p:ph idx="1"/>
          </p:nvPr>
        </p:nvSpPr>
        <p:spPr>
          <a:xfrm>
            <a:off x="457199" y="1295400"/>
            <a:ext cx="3505201" cy="5257800"/>
          </a:xfrm>
        </p:spPr>
        <p:txBody>
          <a:bodyPr>
            <a:noAutofit/>
          </a:bodyPr>
          <a:lstStyle/>
          <a:p>
            <a:pPr marL="0" indent="0">
              <a:spcBef>
                <a:spcPts val="0"/>
              </a:spcBef>
              <a:buNone/>
            </a:pPr>
            <a:r>
              <a:rPr lang="en-US" sz="2800" b="1" dirty="0"/>
              <a:t>Mitigate Missing Data</a:t>
            </a:r>
          </a:p>
          <a:p>
            <a:pPr>
              <a:spcBef>
                <a:spcPts val="0"/>
              </a:spcBef>
            </a:pPr>
            <a:r>
              <a:rPr lang="en-US" sz="2400" dirty="0" err="1"/>
              <a:t>FreeText</a:t>
            </a:r>
            <a:r>
              <a:rPr lang="zh-CN" altLang="en-US" sz="2400" dirty="0"/>
              <a:t>：</a:t>
            </a:r>
            <a:r>
              <a:rPr lang="en-US" altLang="zh-CN" sz="2400" dirty="0"/>
              <a:t>remove those missing values</a:t>
            </a:r>
          </a:p>
          <a:p>
            <a:pPr>
              <a:spcBef>
                <a:spcPts val="0"/>
              </a:spcBef>
            </a:pPr>
            <a:r>
              <a:rPr lang="en-US" altLang="zh-CN" sz="2400" dirty="0"/>
              <a:t>Departure delay and arrival delay in minutes: replace with average</a:t>
            </a:r>
          </a:p>
          <a:p>
            <a:pPr>
              <a:spcBef>
                <a:spcPts val="0"/>
              </a:spcBef>
            </a:pPr>
            <a:r>
              <a:rPr lang="en-US" altLang="zh-CN" sz="2400" dirty="0"/>
              <a:t>Flight time in minutes: replace with average</a:t>
            </a:r>
          </a:p>
          <a:p>
            <a:pPr marL="0" indent="0">
              <a:spcBef>
                <a:spcPts val="0"/>
              </a:spcBef>
              <a:buNone/>
            </a:pPr>
            <a:endParaRPr lang="en-US" sz="2400" dirty="0"/>
          </a:p>
        </p:txBody>
      </p:sp>
    </p:spTree>
    <p:extLst>
      <p:ext uri="{BB962C8B-B14F-4D97-AF65-F5344CB8AC3E}">
        <p14:creationId xmlns:p14="http://schemas.microsoft.com/office/powerpoint/2010/main" val="213834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DATA PREPARATION</a:t>
            </a:r>
          </a:p>
        </p:txBody>
      </p:sp>
      <p:sp>
        <p:nvSpPr>
          <p:cNvPr id="3" name="Content Placeholder 2"/>
          <p:cNvSpPr>
            <a:spLocks noGrp="1"/>
          </p:cNvSpPr>
          <p:nvPr>
            <p:ph idx="1"/>
          </p:nvPr>
        </p:nvSpPr>
        <p:spPr>
          <a:xfrm>
            <a:off x="457199" y="1295400"/>
            <a:ext cx="4648201" cy="5257800"/>
          </a:xfrm>
        </p:spPr>
        <p:txBody>
          <a:bodyPr>
            <a:noAutofit/>
          </a:bodyPr>
          <a:lstStyle/>
          <a:p>
            <a:pPr marL="0" indent="0">
              <a:spcBef>
                <a:spcPts val="0"/>
              </a:spcBef>
              <a:buNone/>
            </a:pPr>
            <a:r>
              <a:rPr lang="en-US" sz="2800" b="1" dirty="0"/>
              <a:t>Summarize</a:t>
            </a:r>
            <a:r>
              <a:rPr lang="zh-CN" altLang="en-US" sz="2800" b="1" dirty="0"/>
              <a:t>：</a:t>
            </a:r>
            <a:endParaRPr lang="en-US" sz="2800" b="1" dirty="0"/>
          </a:p>
          <a:p>
            <a:pPr>
              <a:spcBef>
                <a:spcPts val="0"/>
              </a:spcBef>
            </a:pPr>
            <a:r>
              <a:rPr lang="en-US" altLang="zh-CN" sz="2800" dirty="0"/>
              <a:t>Price</a:t>
            </a:r>
            <a:r>
              <a:rPr lang="zh-CN" altLang="en-US" sz="2800" dirty="0"/>
              <a:t> </a:t>
            </a:r>
            <a:r>
              <a:rPr lang="en-US" altLang="zh-CN" sz="2800" dirty="0"/>
              <a:t>sensitive</a:t>
            </a:r>
          </a:p>
          <a:p>
            <a:pPr marL="0" indent="0">
              <a:spcBef>
                <a:spcPts val="0"/>
              </a:spcBef>
              <a:buNone/>
            </a:pPr>
            <a:r>
              <a:rPr lang="en-US" altLang="zh-CN" sz="2400" dirty="0"/>
              <a:t>The shape of histogram is positively skewed (long right tail), few people gave a 4 or 5 sensitivity score.</a:t>
            </a:r>
          </a:p>
          <a:p>
            <a:pPr marL="0" indent="0">
              <a:spcBef>
                <a:spcPts val="0"/>
              </a:spcBef>
              <a:buNone/>
            </a:pPr>
            <a:endParaRPr lang="en-US" altLang="zh-CN" sz="2400" dirty="0"/>
          </a:p>
          <a:p>
            <a:pPr>
              <a:spcBef>
                <a:spcPts val="0"/>
              </a:spcBef>
            </a:pPr>
            <a:r>
              <a:rPr lang="en-US" altLang="zh-CN" sz="2800" dirty="0"/>
              <a:t>F</a:t>
            </a:r>
            <a:r>
              <a:rPr lang="en-US" sz="2800" dirty="0"/>
              <a:t>ew flight</a:t>
            </a:r>
            <a:r>
              <a:rPr lang="en-US" altLang="zh-CN" sz="2800" dirty="0"/>
              <a:t>s</a:t>
            </a:r>
            <a:endParaRPr lang="en-US" sz="2800" dirty="0"/>
          </a:p>
          <a:p>
            <a:pPr marL="0" indent="0">
              <a:spcBef>
                <a:spcPts val="0"/>
              </a:spcBef>
              <a:buNone/>
            </a:pPr>
            <a:r>
              <a:rPr lang="en-US" altLang="zh-CN" sz="2400" dirty="0"/>
              <a:t>most people had less than 40 flights per year</a:t>
            </a:r>
          </a:p>
          <a:p>
            <a:pPr>
              <a:spcBef>
                <a:spcPts val="0"/>
              </a:spcBef>
            </a:pPr>
            <a:r>
              <a:rPr lang="en-US" altLang="zh-CN" sz="2800" dirty="0"/>
              <a:t>L</a:t>
            </a:r>
            <a:r>
              <a:rPr lang="en-US" sz="2800" dirty="0"/>
              <a:t>ow loyalty but Die-Hards</a:t>
            </a:r>
          </a:p>
          <a:p>
            <a:pPr marL="0" indent="0">
              <a:spcBef>
                <a:spcPts val="0"/>
              </a:spcBef>
              <a:buNone/>
            </a:pPr>
            <a:r>
              <a:rPr lang="en-US" sz="2400" dirty="0"/>
              <a:t>Most customer with low loyalty but considerable Die-Hards</a:t>
            </a:r>
          </a:p>
          <a:p>
            <a:pPr marL="0" indent="0">
              <a:spcBef>
                <a:spcPts val="0"/>
              </a:spcBef>
              <a:buNone/>
            </a:pPr>
            <a:endParaRPr lang="en-US" sz="2400" dirty="0"/>
          </a:p>
          <a:p>
            <a:pPr marL="0" indent="0">
              <a:spcBef>
                <a:spcPts val="0"/>
              </a:spcBef>
              <a:buNone/>
            </a:pPr>
            <a:endParaRPr lang="en-US" altLang="zh-CN" sz="2400" dirty="0"/>
          </a:p>
          <a:p>
            <a:pPr marL="0" indent="0">
              <a:spcBef>
                <a:spcPts val="0"/>
              </a:spcBef>
              <a:buNone/>
            </a:pPr>
            <a:endParaRPr lang="en-US" sz="2400" dirty="0"/>
          </a:p>
        </p:txBody>
      </p:sp>
      <p:pic>
        <p:nvPicPr>
          <p:cNvPr id="5" name="image28.png" descr="A picture containing screenshot&#10;&#10;Description automatically generated">
            <a:extLst>
              <a:ext uri="{FF2B5EF4-FFF2-40B4-BE49-F238E27FC236}">
                <a16:creationId xmlns:a16="http://schemas.microsoft.com/office/drawing/2014/main" id="{78DE1DCE-F4A1-2242-86BB-7D1C4BEA24E3}"/>
              </a:ext>
            </a:extLst>
          </p:cNvPr>
          <p:cNvPicPr/>
          <p:nvPr/>
        </p:nvPicPr>
        <p:blipFill>
          <a:blip r:embed="rId3"/>
          <a:srcRect/>
          <a:stretch>
            <a:fillRect/>
          </a:stretch>
        </p:blipFill>
        <p:spPr>
          <a:xfrm>
            <a:off x="6214782" y="1181100"/>
            <a:ext cx="2133600" cy="1600200"/>
          </a:xfrm>
          <a:prstGeom prst="rect">
            <a:avLst/>
          </a:prstGeom>
          <a:ln/>
        </p:spPr>
      </p:pic>
      <p:pic>
        <p:nvPicPr>
          <p:cNvPr id="7" name="image21.png" descr="A screenshot of a cell phone&#10;&#10;Description automatically generated">
            <a:extLst>
              <a:ext uri="{FF2B5EF4-FFF2-40B4-BE49-F238E27FC236}">
                <a16:creationId xmlns:a16="http://schemas.microsoft.com/office/drawing/2014/main" id="{48D26808-804D-3A4E-94E3-31BFD1EC840C}"/>
              </a:ext>
            </a:extLst>
          </p:cNvPr>
          <p:cNvPicPr/>
          <p:nvPr/>
        </p:nvPicPr>
        <p:blipFill>
          <a:blip r:embed="rId4"/>
          <a:srcRect/>
          <a:stretch>
            <a:fillRect/>
          </a:stretch>
        </p:blipFill>
        <p:spPr>
          <a:xfrm>
            <a:off x="6268569" y="2743200"/>
            <a:ext cx="2002473" cy="1600200"/>
          </a:xfrm>
          <a:prstGeom prst="rect">
            <a:avLst/>
          </a:prstGeom>
          <a:ln/>
        </p:spPr>
      </p:pic>
      <p:pic>
        <p:nvPicPr>
          <p:cNvPr id="8" name="image24.png" descr="A picture containing pencil&#10;&#10;Description automatically generated">
            <a:extLst>
              <a:ext uri="{FF2B5EF4-FFF2-40B4-BE49-F238E27FC236}">
                <a16:creationId xmlns:a16="http://schemas.microsoft.com/office/drawing/2014/main" id="{18AF5FBF-D9D9-F342-ADD7-BC40A8EB8BFB}"/>
              </a:ext>
            </a:extLst>
          </p:cNvPr>
          <p:cNvPicPr/>
          <p:nvPr/>
        </p:nvPicPr>
        <p:blipFill>
          <a:blip r:embed="rId5"/>
          <a:srcRect/>
          <a:stretch>
            <a:fillRect/>
          </a:stretch>
        </p:blipFill>
        <p:spPr>
          <a:xfrm>
            <a:off x="6322356" y="4343400"/>
            <a:ext cx="2002473" cy="1833581"/>
          </a:xfrm>
          <a:prstGeom prst="rect">
            <a:avLst/>
          </a:prstGeom>
          <a:ln/>
        </p:spPr>
      </p:pic>
    </p:spTree>
    <p:extLst>
      <p:ext uri="{BB962C8B-B14F-4D97-AF65-F5344CB8AC3E}">
        <p14:creationId xmlns:p14="http://schemas.microsoft.com/office/powerpoint/2010/main" val="338671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alpha val="43137"/>
                    </a:srgbClr>
                  </a:outerShdw>
                </a:effectLst>
              </a:rPr>
              <a:t>Segment</a:t>
            </a:r>
          </a:p>
        </p:txBody>
      </p:sp>
      <p:pic>
        <p:nvPicPr>
          <p:cNvPr id="4" name="Picture 3">
            <a:extLst>
              <a:ext uri="{FF2B5EF4-FFF2-40B4-BE49-F238E27FC236}">
                <a16:creationId xmlns:a16="http://schemas.microsoft.com/office/drawing/2014/main" id="{EF3DBDFC-CE8A-8D43-8984-1EA18DB6FED4}"/>
              </a:ext>
            </a:extLst>
          </p:cNvPr>
          <p:cNvPicPr>
            <a:picLocks noChangeAspect="1"/>
          </p:cNvPicPr>
          <p:nvPr/>
        </p:nvPicPr>
        <p:blipFill>
          <a:blip r:embed="rId2"/>
          <a:stretch>
            <a:fillRect/>
          </a:stretch>
        </p:blipFill>
        <p:spPr>
          <a:xfrm>
            <a:off x="-152400" y="2057400"/>
            <a:ext cx="9144000" cy="3429000"/>
          </a:xfrm>
          <a:prstGeom prst="rect">
            <a:avLst/>
          </a:prstGeom>
        </p:spPr>
      </p:pic>
    </p:spTree>
    <p:extLst>
      <p:ext uri="{BB962C8B-B14F-4D97-AF65-F5344CB8AC3E}">
        <p14:creationId xmlns:p14="http://schemas.microsoft.com/office/powerpoint/2010/main" val="73764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DATA PREPARATION</a:t>
            </a:r>
          </a:p>
        </p:txBody>
      </p:sp>
      <p:sp>
        <p:nvSpPr>
          <p:cNvPr id="3" name="Content Placeholder 2"/>
          <p:cNvSpPr>
            <a:spLocks noGrp="1"/>
          </p:cNvSpPr>
          <p:nvPr>
            <p:ph idx="1"/>
          </p:nvPr>
        </p:nvSpPr>
        <p:spPr>
          <a:xfrm>
            <a:off x="457199" y="1295400"/>
            <a:ext cx="4648201" cy="5257800"/>
          </a:xfrm>
        </p:spPr>
        <p:txBody>
          <a:bodyPr>
            <a:noAutofit/>
          </a:bodyPr>
          <a:lstStyle/>
          <a:p>
            <a:pPr marL="0" indent="0">
              <a:spcBef>
                <a:spcPts val="0"/>
              </a:spcBef>
              <a:buNone/>
            </a:pPr>
            <a:r>
              <a:rPr lang="en-US" sz="2800" b="1" dirty="0"/>
              <a:t>Summarize</a:t>
            </a:r>
            <a:r>
              <a:rPr lang="zh-CN" altLang="en-US" sz="2800" b="1" dirty="0"/>
              <a:t>：</a:t>
            </a:r>
            <a:endParaRPr lang="en-US" sz="2800" b="1" dirty="0"/>
          </a:p>
          <a:p>
            <a:pPr>
              <a:spcBef>
                <a:spcPts val="0"/>
              </a:spcBef>
            </a:pPr>
            <a:r>
              <a:rPr lang="en-US" sz="2400" dirty="0"/>
              <a:t>few flight</a:t>
            </a:r>
          </a:p>
          <a:p>
            <a:pPr marL="0" indent="0">
              <a:spcBef>
                <a:spcPts val="0"/>
              </a:spcBef>
              <a:buNone/>
            </a:pPr>
            <a:r>
              <a:rPr lang="en-US" altLang="zh-CN" sz="2400" dirty="0"/>
              <a:t> most people had less than 40 flights per year</a:t>
            </a:r>
          </a:p>
          <a:p>
            <a:pPr>
              <a:spcBef>
                <a:spcPts val="0"/>
              </a:spcBef>
            </a:pPr>
            <a:r>
              <a:rPr lang="en-US" sz="2400" dirty="0"/>
              <a:t>low loyalty but Die-Hards</a:t>
            </a:r>
          </a:p>
          <a:p>
            <a:pPr marL="0" indent="0">
              <a:spcBef>
                <a:spcPts val="0"/>
              </a:spcBef>
              <a:buNone/>
            </a:pPr>
            <a:r>
              <a:rPr lang="en-US" sz="2400" dirty="0"/>
              <a:t>Most customer with low loyalty but considerable Die-Hards</a:t>
            </a:r>
          </a:p>
          <a:p>
            <a:pPr marL="0" indent="0">
              <a:spcBef>
                <a:spcPts val="0"/>
              </a:spcBef>
              <a:buNone/>
            </a:pPr>
            <a:endParaRPr lang="en-US" altLang="zh-CN" sz="2400" dirty="0"/>
          </a:p>
          <a:p>
            <a:pPr marL="0" indent="0">
              <a:spcBef>
                <a:spcPts val="0"/>
              </a:spcBef>
              <a:buNone/>
            </a:pPr>
            <a:endParaRPr lang="en-US" sz="2400" dirty="0"/>
          </a:p>
        </p:txBody>
      </p:sp>
    </p:spTree>
    <p:extLst>
      <p:ext uri="{BB962C8B-B14F-4D97-AF65-F5344CB8AC3E}">
        <p14:creationId xmlns:p14="http://schemas.microsoft.com/office/powerpoint/2010/main" val="342187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4E0-B36A-864E-9B0A-86420CF966FF}"/>
              </a:ext>
            </a:extLst>
          </p:cNvPr>
          <p:cNvSpPr>
            <a:spLocks noGrp="1"/>
          </p:cNvSpPr>
          <p:nvPr>
            <p:ph type="title"/>
          </p:nvPr>
        </p:nvSpPr>
        <p:spPr/>
        <p:txBody>
          <a:bodyPr>
            <a:normAutofit/>
          </a:bodyPr>
          <a:lstStyle/>
          <a:p>
            <a:r>
              <a:rPr lang="en-US" b="1" dirty="0"/>
              <a:t>Sentiment Analysis</a:t>
            </a:r>
            <a:endParaRPr lang="en-US" dirty="0"/>
          </a:p>
        </p:txBody>
      </p:sp>
      <p:pic>
        <p:nvPicPr>
          <p:cNvPr id="4" name="image59.png" descr="A close up of a map&#10;&#10;Description automatically generated">
            <a:extLst>
              <a:ext uri="{FF2B5EF4-FFF2-40B4-BE49-F238E27FC236}">
                <a16:creationId xmlns:a16="http://schemas.microsoft.com/office/drawing/2014/main" id="{821D5826-0718-BD4E-911F-74F75880150A}"/>
              </a:ext>
            </a:extLst>
          </p:cNvPr>
          <p:cNvPicPr/>
          <p:nvPr/>
        </p:nvPicPr>
        <p:blipFill>
          <a:blip r:embed="rId2"/>
          <a:srcRect/>
          <a:stretch>
            <a:fillRect/>
          </a:stretch>
        </p:blipFill>
        <p:spPr>
          <a:xfrm>
            <a:off x="990600" y="1600200"/>
            <a:ext cx="6553200" cy="4572000"/>
          </a:xfrm>
          <a:prstGeom prst="rect">
            <a:avLst/>
          </a:prstGeom>
          <a:ln/>
        </p:spPr>
      </p:pic>
    </p:spTree>
    <p:extLst>
      <p:ext uri="{BB962C8B-B14F-4D97-AF65-F5344CB8AC3E}">
        <p14:creationId xmlns:p14="http://schemas.microsoft.com/office/powerpoint/2010/main" val="34209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outerShdw blurRad="38100" dist="38100" dir="2700000" algn="tl">
                    <a:srgbClr val="000000">
                      <a:alpha val="43137"/>
                    </a:srgbClr>
                  </a:outerShdw>
                </a:effectLst>
              </a:rPr>
              <a:t>Cheapseats</a:t>
            </a:r>
            <a:r>
              <a:rPr lang="en-US" dirty="0">
                <a:effectLst>
                  <a:outerShdw blurRad="38100" dist="38100" dir="2700000" algn="tl">
                    <a:srgbClr val="000000">
                      <a:alpha val="43137"/>
                    </a:srgbClr>
                  </a:outerShdw>
                </a:effectLst>
              </a:rPr>
              <a:t> Airlines Comments</a:t>
            </a:r>
          </a:p>
        </p:txBody>
      </p:sp>
      <p:sp>
        <p:nvSpPr>
          <p:cNvPr id="3" name="Content Placeholder 2"/>
          <p:cNvSpPr>
            <a:spLocks noGrp="1"/>
          </p:cNvSpPr>
          <p:nvPr>
            <p:ph idx="1"/>
          </p:nvPr>
        </p:nvSpPr>
        <p:spPr>
          <a:xfrm>
            <a:off x="457199" y="1295400"/>
            <a:ext cx="4648201" cy="5257800"/>
          </a:xfrm>
        </p:spPr>
        <p:txBody>
          <a:bodyPr>
            <a:noAutofit/>
          </a:bodyPr>
          <a:lstStyle/>
          <a:p>
            <a:pPr marL="0" indent="0">
              <a:spcBef>
                <a:spcPts val="0"/>
              </a:spcBef>
              <a:buNone/>
            </a:pPr>
            <a:r>
              <a:rPr lang="en-US" altLang="zh-CN" sz="2800" b="1" dirty="0"/>
              <a:t>Complain</a:t>
            </a:r>
            <a:r>
              <a:rPr lang="zh-CN" altLang="en-US" sz="2800" b="1" dirty="0"/>
              <a:t>：</a:t>
            </a:r>
            <a:endParaRPr lang="en-US" sz="2800" b="1" dirty="0"/>
          </a:p>
          <a:p>
            <a:pPr>
              <a:spcBef>
                <a:spcPts val="0"/>
              </a:spcBef>
            </a:pPr>
            <a:r>
              <a:rPr lang="en-US" sz="2400" dirty="0"/>
              <a:t>delay </a:t>
            </a:r>
          </a:p>
          <a:p>
            <a:pPr>
              <a:spcBef>
                <a:spcPts val="0"/>
              </a:spcBef>
            </a:pPr>
            <a:r>
              <a:rPr lang="en-US" altLang="zh-CN" sz="2400" dirty="0"/>
              <a:t>Uncomfortable</a:t>
            </a:r>
          </a:p>
          <a:p>
            <a:pPr>
              <a:spcBef>
                <a:spcPts val="0"/>
              </a:spcBef>
            </a:pPr>
            <a:r>
              <a:rPr lang="en-US" sz="2400" dirty="0"/>
              <a:t>Food quality</a:t>
            </a:r>
          </a:p>
          <a:p>
            <a:pPr marL="0" indent="0">
              <a:spcBef>
                <a:spcPts val="0"/>
              </a:spcBef>
              <a:buNone/>
            </a:pPr>
            <a:endParaRPr lang="en-US" sz="2400" dirty="0"/>
          </a:p>
          <a:p>
            <a:pPr marL="0" indent="0">
              <a:spcBef>
                <a:spcPts val="0"/>
              </a:spcBef>
              <a:buNone/>
            </a:pPr>
            <a:r>
              <a:rPr lang="en-US" sz="2800" b="1" dirty="0"/>
              <a:t>Kudo:</a:t>
            </a:r>
          </a:p>
          <a:p>
            <a:pPr>
              <a:spcBef>
                <a:spcPts val="0"/>
              </a:spcBef>
            </a:pPr>
            <a:r>
              <a:rPr lang="en-US" sz="2400" dirty="0"/>
              <a:t>Service</a:t>
            </a:r>
          </a:p>
          <a:p>
            <a:pPr>
              <a:spcBef>
                <a:spcPts val="0"/>
              </a:spcBef>
            </a:pPr>
            <a:r>
              <a:rPr lang="en-US" sz="2400" dirty="0"/>
              <a:t>Economic</a:t>
            </a:r>
          </a:p>
          <a:p>
            <a:pPr marL="0" indent="0">
              <a:spcBef>
                <a:spcPts val="0"/>
              </a:spcBef>
              <a:buNone/>
            </a:pPr>
            <a:endParaRPr lang="en-US" sz="2400" dirty="0"/>
          </a:p>
          <a:p>
            <a:pPr marL="0" indent="0">
              <a:spcBef>
                <a:spcPts val="0"/>
              </a:spcBef>
              <a:buNone/>
            </a:pPr>
            <a:endParaRPr lang="en-US" sz="2400" dirty="0"/>
          </a:p>
        </p:txBody>
      </p:sp>
      <p:pic>
        <p:nvPicPr>
          <p:cNvPr id="6" name="image40.png" descr="A screenshot of a cell phone&#10;&#10;Description automatically generated">
            <a:extLst>
              <a:ext uri="{FF2B5EF4-FFF2-40B4-BE49-F238E27FC236}">
                <a16:creationId xmlns:a16="http://schemas.microsoft.com/office/drawing/2014/main" id="{24157C21-32E7-CF41-BB8B-C2079A88BA67}"/>
              </a:ext>
            </a:extLst>
          </p:cNvPr>
          <p:cNvPicPr/>
          <p:nvPr/>
        </p:nvPicPr>
        <p:blipFill>
          <a:blip r:embed="rId2"/>
          <a:srcRect/>
          <a:stretch>
            <a:fillRect/>
          </a:stretch>
        </p:blipFill>
        <p:spPr>
          <a:xfrm>
            <a:off x="5334000" y="1295400"/>
            <a:ext cx="3481070" cy="2477135"/>
          </a:xfrm>
          <a:prstGeom prst="rect">
            <a:avLst/>
          </a:prstGeom>
          <a:ln/>
        </p:spPr>
      </p:pic>
      <p:pic>
        <p:nvPicPr>
          <p:cNvPr id="7" name="image42.png" descr="A screenshot of a cell phone&#10;&#10;Description automatically generated">
            <a:extLst>
              <a:ext uri="{FF2B5EF4-FFF2-40B4-BE49-F238E27FC236}">
                <a16:creationId xmlns:a16="http://schemas.microsoft.com/office/drawing/2014/main" id="{C232FB43-7821-AE45-B18D-0D186AA807DF}"/>
              </a:ext>
            </a:extLst>
          </p:cNvPr>
          <p:cNvPicPr/>
          <p:nvPr/>
        </p:nvPicPr>
        <p:blipFill>
          <a:blip r:embed="rId3"/>
          <a:srcRect/>
          <a:stretch>
            <a:fillRect/>
          </a:stretch>
        </p:blipFill>
        <p:spPr>
          <a:xfrm>
            <a:off x="5334000" y="3794306"/>
            <a:ext cx="3442970" cy="2439670"/>
          </a:xfrm>
          <a:prstGeom prst="rect">
            <a:avLst/>
          </a:prstGeom>
          <a:ln/>
        </p:spPr>
      </p:pic>
    </p:spTree>
    <p:extLst>
      <p:ext uri="{BB962C8B-B14F-4D97-AF65-F5344CB8AC3E}">
        <p14:creationId xmlns:p14="http://schemas.microsoft.com/office/powerpoint/2010/main" val="111333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Other Partners Comments</a:t>
            </a:r>
          </a:p>
        </p:txBody>
      </p:sp>
      <p:sp>
        <p:nvSpPr>
          <p:cNvPr id="3" name="Content Placeholder 2"/>
          <p:cNvSpPr>
            <a:spLocks noGrp="1"/>
          </p:cNvSpPr>
          <p:nvPr>
            <p:ph idx="1"/>
          </p:nvPr>
        </p:nvSpPr>
        <p:spPr>
          <a:xfrm>
            <a:off x="457199" y="1295400"/>
            <a:ext cx="5029201" cy="5257800"/>
          </a:xfrm>
        </p:spPr>
        <p:txBody>
          <a:bodyPr>
            <a:noAutofit/>
          </a:bodyPr>
          <a:lstStyle/>
          <a:p>
            <a:pPr marL="0" indent="0">
              <a:spcBef>
                <a:spcPts val="0"/>
              </a:spcBef>
              <a:buNone/>
            </a:pPr>
            <a:r>
              <a:rPr lang="en-US" sz="2800" b="1" dirty="0" err="1"/>
              <a:t>FlyFast</a:t>
            </a:r>
            <a:r>
              <a:rPr lang="en-US" sz="2800" b="1" dirty="0"/>
              <a:t> Airways </a:t>
            </a:r>
            <a:r>
              <a:rPr lang="zh-CN" altLang="en-US" sz="2800" b="1" dirty="0"/>
              <a:t>：</a:t>
            </a:r>
            <a:endParaRPr lang="en-US" altLang="zh-CN" sz="2800" b="1" dirty="0"/>
          </a:p>
          <a:p>
            <a:pPr>
              <a:spcBef>
                <a:spcPts val="0"/>
              </a:spcBef>
            </a:pPr>
            <a:r>
              <a:rPr lang="en-US" sz="2400" dirty="0"/>
              <a:t>poor service and equipment</a:t>
            </a:r>
            <a:endParaRPr lang="en-US" sz="2400" b="1" dirty="0"/>
          </a:p>
          <a:p>
            <a:pPr>
              <a:spcBef>
                <a:spcPts val="0"/>
              </a:spcBef>
            </a:pPr>
            <a:r>
              <a:rPr lang="en-US" sz="2400" dirty="0"/>
              <a:t>plane’s due arrival </a:t>
            </a:r>
          </a:p>
          <a:p>
            <a:pPr>
              <a:spcBef>
                <a:spcPts val="0"/>
              </a:spcBef>
            </a:pPr>
            <a:endParaRPr lang="en-US" sz="2400" dirty="0"/>
          </a:p>
          <a:p>
            <a:pPr marL="0" indent="0">
              <a:spcBef>
                <a:spcPts val="0"/>
              </a:spcBef>
              <a:buNone/>
            </a:pPr>
            <a:endParaRPr lang="en-US" sz="2400" dirty="0"/>
          </a:p>
          <a:p>
            <a:pPr marL="0" indent="0">
              <a:spcBef>
                <a:spcPts val="0"/>
              </a:spcBef>
              <a:buNone/>
            </a:pPr>
            <a:r>
              <a:rPr lang="en-US" sz="2800" b="1" dirty="0"/>
              <a:t>Sigma Airlines Inc :</a:t>
            </a:r>
          </a:p>
          <a:p>
            <a:pPr>
              <a:spcBef>
                <a:spcPts val="0"/>
              </a:spcBef>
            </a:pPr>
            <a:r>
              <a:rPr lang="en-US" sz="2400" dirty="0"/>
              <a:t>poor service </a:t>
            </a:r>
          </a:p>
          <a:p>
            <a:pPr>
              <a:spcBef>
                <a:spcPts val="0"/>
              </a:spcBef>
            </a:pPr>
            <a:r>
              <a:rPr lang="en-US" sz="2400" dirty="0"/>
              <a:t>comfortable </a:t>
            </a:r>
            <a:r>
              <a:rPr lang="en-US" altLang="zh-CN" sz="2400" dirty="0"/>
              <a:t>seat</a:t>
            </a:r>
          </a:p>
          <a:p>
            <a:pPr>
              <a:spcBef>
                <a:spcPts val="0"/>
              </a:spcBef>
            </a:pPr>
            <a:r>
              <a:rPr lang="en-US" sz="2400" dirty="0"/>
              <a:t>without delay</a:t>
            </a:r>
          </a:p>
        </p:txBody>
      </p:sp>
      <p:pic>
        <p:nvPicPr>
          <p:cNvPr id="1026" name="image13.png" descr="A screenshot of a cell phone&#10;&#10;Description automatically generated">
            <a:extLst>
              <a:ext uri="{FF2B5EF4-FFF2-40B4-BE49-F238E27FC236}">
                <a16:creationId xmlns:a16="http://schemas.microsoft.com/office/drawing/2014/main" id="{56315134-5F27-3649-BD53-B57D2CD08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447800"/>
            <a:ext cx="2743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49.png" descr="A picture containing food&#10;&#10;Description automatically generated">
            <a:extLst>
              <a:ext uri="{FF2B5EF4-FFF2-40B4-BE49-F238E27FC236}">
                <a16:creationId xmlns:a16="http://schemas.microsoft.com/office/drawing/2014/main" id="{532AECEA-26A8-7E4B-8FE8-D7E46D9B8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429000"/>
            <a:ext cx="2908300" cy="204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F85EA77-6762-EA45-962A-5ECBB7B442CA}"/>
              </a:ext>
            </a:extLst>
          </p:cNvPr>
          <p:cNvSpPr>
            <a:spLocks noChangeArrowheads="1"/>
          </p:cNvSpPr>
          <p:nvPr/>
        </p:nvSpPr>
        <p:spPr bwMode="auto">
          <a:xfrm>
            <a:off x="5334000" y="99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39659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Predictive Modeling</a:t>
            </a:r>
          </a:p>
        </p:txBody>
      </p:sp>
      <p:sp>
        <p:nvSpPr>
          <p:cNvPr id="3" name="Content Placeholder 2"/>
          <p:cNvSpPr>
            <a:spLocks noGrp="1"/>
          </p:cNvSpPr>
          <p:nvPr>
            <p:ph idx="1"/>
          </p:nvPr>
        </p:nvSpPr>
        <p:spPr>
          <a:xfrm>
            <a:off x="457199" y="1295400"/>
            <a:ext cx="5029201" cy="3124200"/>
          </a:xfrm>
        </p:spPr>
        <p:txBody>
          <a:bodyPr>
            <a:noAutofit/>
          </a:bodyPr>
          <a:lstStyle/>
          <a:p>
            <a:pPr>
              <a:spcBef>
                <a:spcPts val="0"/>
              </a:spcBef>
            </a:pPr>
            <a:r>
              <a:rPr lang="en-US" sz="2800" dirty="0"/>
              <a:t>Random Forest</a:t>
            </a:r>
          </a:p>
          <a:p>
            <a:pPr>
              <a:spcBef>
                <a:spcPts val="0"/>
              </a:spcBef>
            </a:pPr>
            <a:r>
              <a:rPr lang="en-US" sz="2800" dirty="0"/>
              <a:t>Naive Bayes</a:t>
            </a:r>
          </a:p>
          <a:p>
            <a:pPr>
              <a:spcBef>
                <a:spcPts val="0"/>
              </a:spcBef>
            </a:pPr>
            <a:r>
              <a:rPr lang="en-US" sz="2800" dirty="0"/>
              <a:t>Support Vector Machine(SVM)</a:t>
            </a:r>
          </a:p>
          <a:p>
            <a:pPr>
              <a:spcBef>
                <a:spcPts val="0"/>
              </a:spcBef>
            </a:pPr>
            <a:r>
              <a:rPr lang="en-US" sz="2800" dirty="0"/>
              <a:t>Support Vector Machine(SVM)</a:t>
            </a:r>
          </a:p>
          <a:p>
            <a:pPr>
              <a:spcBef>
                <a:spcPts val="0"/>
              </a:spcBef>
            </a:pPr>
            <a:r>
              <a:rPr lang="en-US" sz="2800" dirty="0"/>
              <a:t>Neural Network</a:t>
            </a:r>
          </a:p>
          <a:p>
            <a:pPr marL="0" indent="0">
              <a:spcBef>
                <a:spcPts val="0"/>
              </a:spcBef>
              <a:buNone/>
            </a:pPr>
            <a:endParaRPr lang="en-US" sz="2400" dirty="0"/>
          </a:p>
        </p:txBody>
      </p:sp>
    </p:spTree>
    <p:extLst>
      <p:ext uri="{BB962C8B-B14F-4D97-AF65-F5344CB8AC3E}">
        <p14:creationId xmlns:p14="http://schemas.microsoft.com/office/powerpoint/2010/main" val="1141427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81DE1BD1AF764A8CECBD89F6453A1D" ma:contentTypeVersion="8" ma:contentTypeDescription="Create a new document." ma:contentTypeScope="" ma:versionID="8a6f5e54929783324ad8e94aebcb19d1">
  <xsd:schema xmlns:xsd="http://www.w3.org/2001/XMLSchema" xmlns:xs="http://www.w3.org/2001/XMLSchema" xmlns:p="http://schemas.microsoft.com/office/2006/metadata/properties" xmlns:ns3="549ee5c3-5221-4b35-8392-cb2435dc6ff4" targetNamespace="http://schemas.microsoft.com/office/2006/metadata/properties" ma:root="true" ma:fieldsID="cc55cf09b50b1a58b1bbbfa5483b0bf5" ns3:_="">
    <xsd:import namespace="549ee5c3-5221-4b35-8392-cb2435dc6ff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ee5c3-5221-4b35-8392-cb2435dc6f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191099-8062-4403-82B3-C5C851DBC4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ee5c3-5221-4b35-8392-cb2435dc6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634DD0-17F4-4BAE-B3A3-DC826E3A40DA}">
  <ds:schemaRefs>
    <ds:schemaRef ds:uri="http://schemas.microsoft.com/sharepoint/v3/contenttype/forms"/>
  </ds:schemaRefs>
</ds:datastoreItem>
</file>

<file path=customXml/itemProps3.xml><?xml version="1.0" encoding="utf-8"?>
<ds:datastoreItem xmlns:ds="http://schemas.openxmlformats.org/officeDocument/2006/customXml" ds:itemID="{5D63A5F3-CD7C-4054-B5C9-28743072E1B0}">
  <ds:schemaRefs>
    <ds:schemaRef ds:uri="http://schemas.microsoft.com/office/2006/metadata/properties"/>
    <ds:schemaRef ds:uri="549ee5c3-5221-4b35-8392-cb2435dc6ff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33768</TotalTime>
  <Words>413</Words>
  <Application>Microsoft Macintosh PowerPoint</Application>
  <PresentationFormat>On-screen Show (4:3)</PresentationFormat>
  <Paragraphs>103</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Franklin Gothic Medium</vt:lpstr>
      <vt:lpstr>Office Theme</vt:lpstr>
      <vt:lpstr>PowerPoint Presentation</vt:lpstr>
      <vt:lpstr>DATA PREPARATION</vt:lpstr>
      <vt:lpstr>DATA PREPARATION</vt:lpstr>
      <vt:lpstr>Segment</vt:lpstr>
      <vt:lpstr>DATA PREPARATION</vt:lpstr>
      <vt:lpstr>Sentiment Analysis</vt:lpstr>
      <vt:lpstr>Cheapseats Airlines Comments</vt:lpstr>
      <vt:lpstr>Other Partners Comments</vt:lpstr>
      <vt:lpstr>Predictive Modeling</vt:lpstr>
      <vt:lpstr>Result comparison</vt:lpstr>
      <vt:lpstr>BUSINESS RECOMMENDATIONS</vt:lpstr>
      <vt:lpstr>BUSINESS RECOMMENDATIONS</vt:lpstr>
      <vt:lpstr>BUSINESS RECOMMENDATIONS</vt:lpstr>
      <vt:lpstr>Segment Persona’s</vt:lpstr>
      <vt:lpstr>Segment Persona’s</vt:lpstr>
      <vt:lpstr>Segment Persona’s</vt:lpstr>
      <vt:lpstr>Market Plan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M Brown</dc:creator>
  <cp:lastModifiedBy>CLYU</cp:lastModifiedBy>
  <cp:revision>326</cp:revision>
  <cp:lastPrinted>2019-10-10T13:23:27Z</cp:lastPrinted>
  <dcterms:created xsi:type="dcterms:W3CDTF">2013-01-23T22:13:02Z</dcterms:created>
  <dcterms:modified xsi:type="dcterms:W3CDTF">2020-05-04T01:13:53Z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0x0101002481DE1BD1AF764A8CECBD89F6453A1D</vt:lpwstr>
  </property>
</Properties>
</file>